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61" r:id="rId5"/>
    <p:sldId id="262" r:id="rId6"/>
    <p:sldId id="265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9736"/>
    <a:srgbClr val="F0800A"/>
    <a:srgbClr val="19395C"/>
    <a:srgbClr val="071E40"/>
    <a:srgbClr val="E69737"/>
    <a:srgbClr val="00A6E8"/>
    <a:srgbClr val="E8B600"/>
    <a:srgbClr val="367A8B"/>
    <a:srgbClr val="4B9E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2D5A83-560F-654E-9B50-62B1C585F835}" v="3" dt="2024-09-19T08:42:36.2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4"/>
    <p:restoredTop sz="92603"/>
  </p:normalViewPr>
  <p:slideViewPr>
    <p:cSldViewPr snapToGrid="0" snapToObjects="1">
      <p:cViewPr varScale="1">
        <p:scale>
          <a:sx n="55" d="100"/>
          <a:sy n="55" d="100"/>
        </p:scale>
        <p:origin x="63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B6027-8073-914F-9C94-722A62E3F64C}" type="datetimeFigureOut">
              <a:rPr lang="nl-NL" smtClean="0"/>
              <a:t>19-09-2024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Klikken om de tekststijl van het model te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DA589-2593-2C43-8EE3-6461FD5FD1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291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DA589-2593-2C43-8EE3-6461FD5FD1E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87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19-09-2024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19-09-2024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19-09-2024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19-09-2024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19-09-2024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19-09-2024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19-09-2024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19-09-2024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19-09-2024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19-09-2024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F844-9BB2-2E4A-9B12-547C44229D90}" type="datetimeFigureOut">
              <a:rPr lang="nl-NL" smtClean="0"/>
              <a:t>19-09-2024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F844-9BB2-2E4A-9B12-547C44229D90}" type="datetimeFigureOut">
              <a:rPr lang="nl-NL" smtClean="0"/>
              <a:t>19-09-2024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3E4A2-647E-DB4C-BC7B-8E5C9CDDBD6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derwijsbeurs.nl/n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cfriesepoort.nl/scholieren/opleidingen/handhaver-toezicht-en-veiligheid" TargetMode="External"/><Relationship Id="rId2" Type="http://schemas.openxmlformats.org/officeDocument/2006/relationships/hyperlink" Target="https://www.rocfriesepoort.nl/scholieren/richtingen/sociaal-werk/sociaal-werke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ekeuzelab.nl/" TargetMode="External"/><Relationship Id="rId2" Type="http://schemas.openxmlformats.org/officeDocument/2006/relationships/hyperlink" Target="mailto:a.vanunen@vario-onderwijsgroep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iesmbo.n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FB201FB-63B6-314A-8988-02FC73263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"/>
            <a:ext cx="8484638" cy="4615544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C4C09C4-FF2F-454C-B017-60E488946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748" y="3976914"/>
            <a:ext cx="5781252" cy="288108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A71C294-FFD3-9C4C-99BA-244C673FBD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783" y="1948720"/>
            <a:ext cx="5659282" cy="1765373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13A975FD-8DAE-AB42-9824-F38756222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15" y="159689"/>
            <a:ext cx="5038142" cy="1077654"/>
          </a:xfrm>
        </p:spPr>
        <p:txBody>
          <a:bodyPr>
            <a:normAutofit/>
          </a:bodyPr>
          <a:lstStyle/>
          <a:p>
            <a:pPr algn="l"/>
            <a:r>
              <a:rPr lang="nl-NL" sz="4800" b="1" dirty="0">
                <a:solidFill>
                  <a:srgbClr val="19395C"/>
                </a:solidFill>
                <a:latin typeface="Arial" charset="0"/>
                <a:ea typeface="Arial" charset="0"/>
                <a:cs typeface="Arial" charset="0"/>
              </a:rPr>
              <a:t>Welkom </a:t>
            </a:r>
          </a:p>
        </p:txBody>
      </p:sp>
    </p:spTree>
    <p:extLst>
      <p:ext uri="{BB962C8B-B14F-4D97-AF65-F5344CB8AC3E}">
        <p14:creationId xmlns:p14="http://schemas.microsoft.com/office/powerpoint/2010/main" val="389859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4F0A3-5EDC-83B4-A978-32423858C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LOB – Loopbaan Oriëntatie en Begeleiding klas 4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4A1BF5-E9BD-C840-ACB6-D4BF23F7A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Verplichte onderdelen klas 4:</a:t>
            </a:r>
          </a:p>
          <a:p>
            <a:pPr marL="0" indent="0">
              <a:buNone/>
            </a:pPr>
            <a:r>
              <a:rPr lang="nl-NL" dirty="0"/>
              <a:t>-</a:t>
            </a:r>
            <a:r>
              <a:rPr lang="nl-NL" dirty="0" err="1"/>
              <a:t>Qompas</a:t>
            </a:r>
            <a:r>
              <a:rPr lang="nl-NL" dirty="0"/>
              <a:t> en Paspoort van Succes (tijdens </a:t>
            </a:r>
            <a:r>
              <a:rPr lang="nl-NL" dirty="0" err="1"/>
              <a:t>driehoeksgesprekken</a:t>
            </a:r>
            <a:r>
              <a:rPr lang="nl-NL" dirty="0"/>
              <a:t>)</a:t>
            </a:r>
          </a:p>
          <a:p>
            <a:pPr marL="0" indent="0">
              <a:buNone/>
            </a:pPr>
            <a:r>
              <a:rPr lang="nl-NL" dirty="0"/>
              <a:t>-Examen -&gt; gericht op studiekeuze, bezoek open dagen en meeloopdagen (lijstje website+ </a:t>
            </a:r>
            <a:r>
              <a:rPr lang="nl-NL" dirty="0" err="1"/>
              <a:t>Qompas</a:t>
            </a:r>
            <a:r>
              <a:rPr lang="nl-NL" dirty="0"/>
              <a:t>)</a:t>
            </a:r>
          </a:p>
          <a:p>
            <a:pPr marL="0" indent="0">
              <a:buNone/>
            </a:pPr>
            <a:r>
              <a:rPr lang="nl-NL" dirty="0"/>
              <a:t>-Havo (bijspijkeren </a:t>
            </a:r>
            <a:r>
              <a:rPr lang="nl-NL" dirty="0" err="1"/>
              <a:t>wi+en+du</a:t>
            </a:r>
            <a:r>
              <a:rPr lang="nl-NL" dirty="0"/>
              <a:t> en samenwerking met ZL)</a:t>
            </a:r>
          </a:p>
          <a:p>
            <a:pPr marL="0" indent="0">
              <a:buNone/>
            </a:pPr>
            <a:r>
              <a:rPr lang="nl-NL" dirty="0"/>
              <a:t>-Activiteiten</a:t>
            </a:r>
          </a:p>
          <a:p>
            <a:pPr marL="0" indent="0">
              <a:buNone/>
            </a:pPr>
            <a:r>
              <a:rPr lang="nl-NL" dirty="0"/>
              <a:t>-Verlof voor LOB;  via de mail naar mentor of decaan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192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27A66E-9989-C4E7-4436-16B5BB2CC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LOB verplichting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F6FD01-02AA-C8F6-2063-CF892831E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Bezoek van 2 LOB-activiteiten is verplicht! (</a:t>
            </a:r>
            <a:r>
              <a:rPr lang="nl-NL" dirty="0" err="1"/>
              <a:t>bijv</a:t>
            </a:r>
            <a:r>
              <a:rPr lang="nl-NL" dirty="0"/>
              <a:t> open dag/</a:t>
            </a:r>
            <a:r>
              <a:rPr lang="nl-NL" dirty="0" err="1"/>
              <a:t>meeloopdag</a:t>
            </a:r>
            <a:r>
              <a:rPr lang="nl-NL" dirty="0"/>
              <a:t>/beurs/bezoek havo) </a:t>
            </a:r>
          </a:p>
          <a:p>
            <a:r>
              <a:rPr lang="nl-NL" dirty="0"/>
              <a:t>Eigen keuze qua invulling; wat jij nodig hebt en wilt!</a:t>
            </a:r>
          </a:p>
          <a:p>
            <a:r>
              <a:rPr lang="nl-NL" dirty="0"/>
              <a:t>Verantwoording door opdracht maken. Dit inleveren door uploaden in </a:t>
            </a:r>
            <a:r>
              <a:rPr lang="nl-NL" dirty="0" err="1"/>
              <a:t>Qompas</a:t>
            </a:r>
            <a:r>
              <a:rPr lang="nl-NL" dirty="0"/>
              <a:t>; zie stappenplan in </a:t>
            </a:r>
            <a:r>
              <a:rPr lang="nl-NL" dirty="0" err="1"/>
              <a:t>Qompas</a:t>
            </a:r>
            <a:endParaRPr lang="nl-NL" dirty="0"/>
          </a:p>
          <a:p>
            <a:r>
              <a:rPr lang="nl-NL" dirty="0"/>
              <a:t>Meer bezoeken mag en kan altijd in eigen tijd en anders in overleg.</a:t>
            </a:r>
          </a:p>
          <a:p>
            <a:pPr marL="0" indent="0">
              <a:buNone/>
            </a:pPr>
            <a:r>
              <a:rPr lang="nl-NL" i="1" dirty="0"/>
              <a:t>Tip: Denk aan een plan B als je naar de havo wilt en vergelijk mbo scholen met elkaar voor je een keuze maakt.</a:t>
            </a:r>
          </a:p>
        </p:txBody>
      </p:sp>
    </p:spTree>
    <p:extLst>
      <p:ext uri="{BB962C8B-B14F-4D97-AF65-F5344CB8AC3E}">
        <p14:creationId xmlns:p14="http://schemas.microsoft.com/office/powerpoint/2010/main" val="9835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4EE11-980F-14E6-F74A-075B0612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62"/>
            <a:ext cx="10515600" cy="1325563"/>
          </a:xfrm>
        </p:spPr>
        <p:txBody>
          <a:bodyPr/>
          <a:lstStyle/>
          <a:p>
            <a:r>
              <a:rPr lang="nl-NL" dirty="0"/>
              <a:t>Agenda LOB-activiteiten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9243D34-0A75-4FB9-0559-BE72613DD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9" y="1368425"/>
            <a:ext cx="10842171" cy="5124450"/>
          </a:xfrm>
        </p:spPr>
        <p:txBody>
          <a:bodyPr>
            <a:normAutofit fontScale="40000" lnSpcReduction="20000"/>
          </a:bodyPr>
          <a:lstStyle/>
          <a:p>
            <a:r>
              <a:rPr lang="nl-NL" sz="3300" dirty="0"/>
              <a:t>4+5 oktober(</a:t>
            </a:r>
            <a:r>
              <a:rPr lang="nl-NL" sz="3300" dirty="0" err="1"/>
              <a:t>vr+za</a:t>
            </a:r>
            <a:r>
              <a:rPr lang="nl-NL" sz="3300" dirty="0"/>
              <a:t>)			Onderwijsbeurs </a:t>
            </a:r>
            <a:r>
              <a:rPr lang="nl-NL" sz="3300" dirty="0" err="1"/>
              <a:t>Noord-Oost</a:t>
            </a:r>
            <a:r>
              <a:rPr lang="nl-NL" sz="3300" dirty="0"/>
              <a:t> Evenementenhal Hardenberg. </a:t>
            </a:r>
            <a:r>
              <a:rPr lang="nl-NL" sz="3300" i="1" dirty="0"/>
              <a:t>niet verplicht</a:t>
            </a:r>
            <a:r>
              <a:rPr lang="nl-NL" sz="3300" dirty="0"/>
              <a:t>.  </a:t>
            </a:r>
          </a:p>
          <a:p>
            <a:pPr marL="0" indent="0">
              <a:buNone/>
            </a:pPr>
            <a:r>
              <a:rPr lang="nl-NL" sz="3300" dirty="0"/>
              <a:t>				Wel van te voren aanmelden: </a:t>
            </a:r>
            <a:r>
              <a:rPr lang="nl-NL" sz="3300" dirty="0">
                <a:hlinkClick r:id="rId2"/>
              </a:rPr>
              <a:t>https://www.onderwijsbeurs.nl/nl</a:t>
            </a:r>
            <a:endParaRPr lang="nl-NL" sz="3300" dirty="0"/>
          </a:p>
          <a:p>
            <a:r>
              <a:rPr lang="nl-NL" sz="3300" dirty="0"/>
              <a:t>Do middag 24 oktober 		Kies MBO Zwolle nadere info volgt; niet verplicht</a:t>
            </a:r>
          </a:p>
          <a:p>
            <a:r>
              <a:rPr lang="nl-NL" sz="3300" dirty="0"/>
              <a:t>Vr 8 november			Techniek Tastbaar STO (wordt gehouden bij </a:t>
            </a:r>
            <a:r>
              <a:rPr lang="nl-NL" sz="3300" dirty="0" err="1"/>
              <a:t>Vakcollege</a:t>
            </a:r>
            <a:endParaRPr lang="nl-NL" sz="3300" dirty="0"/>
          </a:p>
          <a:p>
            <a:r>
              <a:rPr lang="nl-NL" sz="3300" i="1" dirty="0"/>
              <a:t>Vr 8 november			Open  huis Landstede Zwolle (15-21.00 uur)</a:t>
            </a:r>
          </a:p>
          <a:p>
            <a:r>
              <a:rPr lang="nl-NL" sz="3300" i="1" dirty="0"/>
              <a:t>Za 9 november			Open dag </a:t>
            </a:r>
            <a:r>
              <a:rPr lang="nl-NL" sz="3300" i="1" dirty="0" err="1"/>
              <a:t>Cibap</a:t>
            </a:r>
            <a:r>
              <a:rPr lang="nl-NL" sz="3300" i="1" dirty="0"/>
              <a:t> Zwolle</a:t>
            </a:r>
          </a:p>
          <a:p>
            <a:r>
              <a:rPr lang="nl-NL" sz="3300" i="1" dirty="0"/>
              <a:t>Do 14 november 			Open dag </a:t>
            </a:r>
            <a:r>
              <a:rPr lang="nl-NL" sz="3300" i="1" dirty="0" err="1"/>
              <a:t>Firda</a:t>
            </a:r>
            <a:r>
              <a:rPr lang="nl-NL" sz="3300" i="1" dirty="0"/>
              <a:t> (15-20:00 uur)</a:t>
            </a:r>
          </a:p>
          <a:p>
            <a:r>
              <a:rPr lang="nl-NL" sz="3300" i="1" dirty="0"/>
              <a:t>Di 19 november			Informatieavond </a:t>
            </a:r>
            <a:r>
              <a:rPr lang="nl-NL" sz="3300" i="1" dirty="0" err="1"/>
              <a:t>Aeres</a:t>
            </a:r>
            <a:r>
              <a:rPr lang="nl-NL" sz="3300" i="1" dirty="0"/>
              <a:t> MBO Emmeloord (19-21.00 uur)</a:t>
            </a:r>
          </a:p>
          <a:p>
            <a:r>
              <a:rPr lang="nl-NL" sz="3300" i="1" dirty="0"/>
              <a:t>Do 21 november			MBO Flevoland (Lelystad) (16-19 uur)</a:t>
            </a:r>
          </a:p>
          <a:p>
            <a:r>
              <a:rPr lang="nl-NL" sz="3300" i="1" dirty="0"/>
              <a:t>Vr 22 + za 23 november 		Open dag </a:t>
            </a:r>
            <a:r>
              <a:rPr lang="nl-NL" sz="3300" i="1" dirty="0" err="1"/>
              <a:t>Deltion</a:t>
            </a:r>
            <a:r>
              <a:rPr lang="nl-NL" sz="3300" i="1" dirty="0"/>
              <a:t> Zwolle (vr 14-21.00 uur, za 10-14.00 uur)</a:t>
            </a:r>
          </a:p>
          <a:p>
            <a:r>
              <a:rPr lang="nl-NL" sz="3300" dirty="0"/>
              <a:t>Wo 22 januari			Havo: Vakkenvoorlichting/</a:t>
            </a:r>
            <a:r>
              <a:rPr lang="nl-NL" sz="3300" dirty="0" err="1"/>
              <a:t>profielkeuzeochtend</a:t>
            </a:r>
            <a:r>
              <a:rPr lang="nl-NL" sz="3300" dirty="0"/>
              <a:t> ZL </a:t>
            </a:r>
          </a:p>
          <a:p>
            <a:r>
              <a:rPr lang="nl-NL" sz="3300" dirty="0"/>
              <a:t>Do 6 februari			informatieavond havo ZL met ouders (19.00 uur)</a:t>
            </a:r>
          </a:p>
          <a:p>
            <a:r>
              <a:rPr lang="nl-NL" sz="3300" dirty="0"/>
              <a:t>Ma 1 april			Deadline inschrijving MBO. Bij </a:t>
            </a:r>
            <a:r>
              <a:rPr lang="nl-NL" sz="3300" dirty="0" err="1"/>
              <a:t>numerus</a:t>
            </a:r>
            <a:r>
              <a:rPr lang="nl-NL" sz="3300" dirty="0"/>
              <a:t> fixus studies eerder aanmelden!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-Open dagen </a:t>
            </a:r>
            <a:r>
              <a:rPr lang="nl-NL" dirty="0" err="1"/>
              <a:t>MBO’s</a:t>
            </a:r>
            <a:r>
              <a:rPr lang="nl-NL" dirty="0"/>
              <a:t> komen ook in </a:t>
            </a:r>
            <a:r>
              <a:rPr lang="nl-NL" dirty="0" err="1"/>
              <a:t>Qompas</a:t>
            </a:r>
            <a:r>
              <a:rPr lang="nl-NL" dirty="0"/>
              <a:t> te staan.</a:t>
            </a:r>
          </a:p>
          <a:p>
            <a:pPr marL="0" indent="0">
              <a:buNone/>
            </a:pPr>
            <a:r>
              <a:rPr lang="nl-NL" sz="3800" dirty="0"/>
              <a:t>-Gesprek met mentor en decaan</a:t>
            </a:r>
          </a:p>
          <a:p>
            <a:pPr marL="0" indent="0">
              <a:buNone/>
            </a:pPr>
            <a:r>
              <a:rPr lang="nl-NL" sz="3800" dirty="0"/>
              <a:t>-Defensie meelopen en havo -&gt; belangstelling?</a:t>
            </a:r>
          </a:p>
          <a:p>
            <a:pPr marL="0" indent="0">
              <a:buNone/>
            </a:pPr>
            <a:r>
              <a:rPr lang="nl-NL" sz="3800" dirty="0"/>
              <a:t>-Bezoek LOB activiteiten  op eigen gelegenheid met ouder. Ruim van te voren vrij vragen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234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4D57E1-290C-A4EF-6FBE-2F4323ED9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132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Numerus</a:t>
            </a:r>
            <a:r>
              <a:rPr lang="nl-NL" dirty="0"/>
              <a:t> Fixus opleidingen </a:t>
            </a:r>
            <a:br>
              <a:rPr lang="nl-NL" dirty="0"/>
            </a:br>
            <a:r>
              <a:rPr lang="nl-NL" sz="3600" dirty="0"/>
              <a:t>(=bep. aantal opleidingsplekken)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3A3244-40A4-F829-4F54-72B89A4C7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748375" cy="4667250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nl-NL" sz="2000" u="sng" dirty="0">
                <a:solidFill>
                  <a:srgbClr val="0563C1"/>
                </a:solidFill>
                <a:latin typeface="Gilroy"/>
                <a:hlinkClick r:id="rId2" tooltip="Sociaal werk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Firda		                                                  Deltion:</a:t>
            </a:r>
            <a:endParaRPr lang="nl-NL" sz="2000" b="0" i="0" dirty="0">
              <a:solidFill>
                <a:srgbClr val="0563C1"/>
              </a:solidFill>
              <a:effectLst/>
              <a:latin typeface="Gilroy"/>
              <a:hlinkClick r:id="rId2" tooltip="Sociaal werker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nl-NL" sz="2000" b="0" i="0" dirty="0">
                <a:effectLst/>
                <a:latin typeface="Gilroy"/>
                <a:hlinkClick r:id="rId2" tooltip="Sociaal werk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Sociaal werker</a:t>
            </a:r>
            <a:r>
              <a:rPr lang="nl-NL" sz="2000" b="0" i="0" dirty="0">
                <a:effectLst/>
                <a:latin typeface="Gilroy"/>
              </a:rPr>
              <a:t>				- Artiest (acteur, musical performer, muzikant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dirty="0">
                <a:effectLst/>
                <a:latin typeface="Gilroy"/>
              </a:rPr>
              <a:t>MBO verpleegkunde </a:t>
            </a:r>
            <a:r>
              <a:rPr lang="nl-NL" sz="2000" b="0" i="0" dirty="0" err="1">
                <a:effectLst/>
                <a:latin typeface="Gilroy"/>
              </a:rPr>
              <a:t>veva</a:t>
            </a:r>
            <a:r>
              <a:rPr lang="nl-NL" sz="2000" b="0" i="0" dirty="0">
                <a:effectLst/>
                <a:latin typeface="Gilroy"/>
              </a:rPr>
              <a:t>	 	-Defensie (</a:t>
            </a:r>
            <a:r>
              <a:rPr lang="nl-NL" sz="2000" b="0" i="0" dirty="0" err="1">
                <a:effectLst/>
                <a:latin typeface="Gilroy"/>
              </a:rPr>
              <a:t>grondoptreden,pantserinfanterie</a:t>
            </a:r>
            <a:r>
              <a:rPr lang="nl-NL" sz="2000" b="0" i="0" dirty="0">
                <a:effectLst/>
                <a:latin typeface="Gilroy"/>
              </a:rPr>
              <a:t>, 						klussenbedrijf, basis technische </a:t>
            </a:r>
            <a:r>
              <a:rPr lang="nl-NL" sz="2000" b="0" i="0" dirty="0" err="1">
                <a:effectLst/>
                <a:latin typeface="Gilroy"/>
              </a:rPr>
              <a:t>bedrijfsautotechn</a:t>
            </a:r>
            <a:r>
              <a:rPr lang="nl-NL" sz="2000" b="0" i="0" dirty="0">
                <a:effectLst/>
                <a:latin typeface="Gilroy"/>
              </a:rPr>
              <a:t> </a:t>
            </a:r>
            <a:r>
              <a:rPr lang="nl-NL" sz="2000" b="0" i="0" dirty="0" err="1">
                <a:effectLst/>
                <a:latin typeface="Gilroy"/>
              </a:rPr>
              <a:t>niv</a:t>
            </a:r>
            <a:r>
              <a:rPr lang="nl-NL" sz="2000" b="0" i="0" dirty="0">
                <a:effectLst/>
                <a:latin typeface="Gilroy"/>
              </a:rPr>
              <a:t> 2/3)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strike="noStrike" dirty="0">
                <a:effectLst/>
                <a:latin typeface="Gilro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Verzorgende </a:t>
            </a:r>
            <a:r>
              <a:rPr lang="nl-NL" sz="2000" dirty="0">
                <a:latin typeface="Gilro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IG</a:t>
            </a:r>
            <a:r>
              <a:rPr lang="nl-NL" sz="2000" b="0" i="0" strike="noStrike" dirty="0">
                <a:effectLst/>
                <a:latin typeface="Gilro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veva (defensie)</a:t>
            </a:r>
            <a:r>
              <a:rPr lang="nl-NL" sz="2000" b="0" i="0" strike="noStrike" dirty="0">
                <a:effectLst/>
                <a:latin typeface="Gilroy"/>
              </a:rPr>
              <a:t>	</a:t>
            </a:r>
            <a:r>
              <a:rPr lang="nl-NL" sz="2000" b="0" i="0" u="none" strike="noStrike" dirty="0">
                <a:effectLst/>
                <a:latin typeface="Gilroy"/>
              </a:rPr>
              <a:t>	-ICT (support)</a:t>
            </a:r>
            <a:endParaRPr lang="nl-NL" sz="2000" b="0" i="0" dirty="0">
              <a:effectLst/>
              <a:latin typeface="Gilroy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dirty="0">
                <a:effectLst/>
                <a:latin typeface="Gilroy"/>
              </a:rPr>
              <a:t>					-Luchtvaartdienstverlener (stewardess)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dirty="0">
                <a:effectLst/>
                <a:latin typeface="Gilroy"/>
              </a:rPr>
              <a:t>					-Handhaver Toezicht &amp; Veiligheid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2000" b="0" i="0" dirty="0">
                <a:effectLst/>
                <a:latin typeface="Gilroy"/>
              </a:rPr>
              <a:t>					-Voedings- en leefstijladviseur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nl-NL" sz="1000" b="0" i="0" dirty="0">
                <a:effectLst/>
                <a:latin typeface="Gilroy"/>
              </a:rPr>
              <a:t>                           </a:t>
            </a:r>
            <a:r>
              <a:rPr lang="nl-NL" sz="1900" dirty="0">
                <a:latin typeface="Gilroy"/>
              </a:rPr>
              <a:t>-</a:t>
            </a:r>
            <a:r>
              <a:rPr lang="nl-NL" sz="1900" dirty="0" err="1">
                <a:latin typeface="Gilroy"/>
              </a:rPr>
              <a:t>Social</a:t>
            </a:r>
            <a:r>
              <a:rPr lang="nl-NL" sz="1900" dirty="0">
                <a:latin typeface="Gilroy"/>
              </a:rPr>
              <a:t> Word</a:t>
            </a:r>
            <a:endParaRPr lang="nl-NL" sz="1000" b="0" i="0" dirty="0">
              <a:effectLst/>
              <a:latin typeface="Gilroy"/>
            </a:endParaRP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 err="1"/>
              <a:t>Aeres</a:t>
            </a:r>
            <a:r>
              <a:rPr lang="nl-NL" sz="2000" dirty="0"/>
              <a:t> Emmeloord: </a:t>
            </a:r>
            <a:r>
              <a:rPr lang="nl-NL" sz="2000" dirty="0" err="1"/>
              <a:t>Miv</a:t>
            </a:r>
            <a:r>
              <a:rPr lang="nl-NL" sz="2000" dirty="0"/>
              <a:t> schooljaar 24-25 alleen voor de opleiding paard </a:t>
            </a:r>
          </a:p>
          <a:p>
            <a:pPr marL="0" indent="0">
              <a:buNone/>
            </a:pPr>
            <a:r>
              <a:rPr lang="nl-NL" sz="2000" i="1" dirty="0"/>
              <a:t>Niveau 3 of 4 op het MBO. Let op vol=vol dus meld je op tijd aan!!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83618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78153-5E3F-709B-DAF6-04567289D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MBO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FF9FF5-34DF-43FB-42A5-76AEBBC38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Niveau 3 of 4 na TL-diploma</a:t>
            </a:r>
          </a:p>
          <a:p>
            <a:r>
              <a:rPr lang="nl-NL" dirty="0"/>
              <a:t>BOL of BBL?</a:t>
            </a:r>
          </a:p>
          <a:p>
            <a:r>
              <a:rPr lang="nl-NL" dirty="0"/>
              <a:t>-</a:t>
            </a:r>
            <a:r>
              <a:rPr lang="nl-NL" dirty="0" err="1"/>
              <a:t>DigiD</a:t>
            </a:r>
            <a:r>
              <a:rPr lang="nl-NL" dirty="0"/>
              <a:t> nodig voor inschrijven</a:t>
            </a:r>
          </a:p>
          <a:p>
            <a:r>
              <a:rPr lang="nl-NL" dirty="0"/>
              <a:t>Bij BOL ook recht op een Studentenreisproduct (OV)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449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F8ED6-2FD0-18B0-CC23-2DB0D9D22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Studiekeuzegesprek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EA3CB8-FFCE-EA6C-0EB3-58515DFCE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3200" dirty="0"/>
              <a:t>Ga in gesprek met jouw mentor of decaan, </a:t>
            </a:r>
            <a:r>
              <a:rPr lang="nl-NL" sz="3200" dirty="0">
                <a:hlinkClick r:id="rId2"/>
              </a:rPr>
              <a:t>a.vanunen@vario-onderwijsgroep.nl</a:t>
            </a:r>
            <a:r>
              <a:rPr lang="nl-NL" sz="3200" dirty="0"/>
              <a:t>; (werkzaam </a:t>
            </a:r>
            <a:r>
              <a:rPr lang="nl-NL" sz="3200" dirty="0" err="1"/>
              <a:t>di+do</a:t>
            </a:r>
            <a:r>
              <a:rPr lang="nl-NL" sz="3200" dirty="0"/>
              <a:t>)</a:t>
            </a:r>
          </a:p>
          <a:p>
            <a:pPr marL="0" indent="0">
              <a:buNone/>
            </a:pPr>
            <a:endParaRPr lang="nl-NL" sz="3200" dirty="0"/>
          </a:p>
          <a:p>
            <a:r>
              <a:rPr lang="nl-NL" sz="3200" dirty="0"/>
              <a:t>Kantoor tegenover lokaal 16</a:t>
            </a:r>
          </a:p>
          <a:p>
            <a:endParaRPr lang="nl-NL" sz="3200" dirty="0"/>
          </a:p>
          <a:p>
            <a:pPr marL="0" indent="0">
              <a:buNone/>
            </a:pPr>
            <a:r>
              <a:rPr lang="nl-NL" sz="3200" dirty="0"/>
              <a:t>Handige websites: </a:t>
            </a:r>
          </a:p>
          <a:p>
            <a:r>
              <a:rPr lang="nl-NL" sz="3200" dirty="0">
                <a:hlinkClick r:id="rId3"/>
              </a:rPr>
              <a:t>www.studiekeuzelab.nl</a:t>
            </a:r>
            <a:r>
              <a:rPr lang="nl-NL" sz="3200" dirty="0"/>
              <a:t>   voor tips, informatie etc.</a:t>
            </a:r>
          </a:p>
          <a:p>
            <a:r>
              <a:rPr lang="nl-NL" sz="3200" dirty="0">
                <a:hlinkClick r:id="rId4"/>
              </a:rPr>
              <a:t>www.kiesmbo.nl</a:t>
            </a:r>
            <a:r>
              <a:rPr lang="nl-NL" sz="3200" dirty="0"/>
              <a:t>  </a:t>
            </a:r>
          </a:p>
          <a:p>
            <a:endParaRPr lang="nl-NL" sz="4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5304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BDA9EFEB0E2047AD6116E4BCFBAD44" ma:contentTypeVersion="8" ma:contentTypeDescription="Een nieuw document maken." ma:contentTypeScope="" ma:versionID="c260af938e182a03ea81e6c91f920830">
  <xsd:schema xmlns:xsd="http://www.w3.org/2001/XMLSchema" xmlns:xs="http://www.w3.org/2001/XMLSchema" xmlns:p="http://schemas.microsoft.com/office/2006/metadata/properties" xmlns:ns2="8520c100-0037-4450-a35d-47a8282ed249" xmlns:ns3="e77c5270-68bd-48dc-8478-f278b216b52d" targetNamespace="http://schemas.microsoft.com/office/2006/metadata/properties" ma:root="true" ma:fieldsID="3f172d81286d004ce998676f95824f4b" ns2:_="" ns3:_="">
    <xsd:import namespace="8520c100-0037-4450-a35d-47a8282ed249"/>
    <xsd:import namespace="e77c5270-68bd-48dc-8478-f278b216b5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20c100-0037-4450-a35d-47a8282ed2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c5270-68bd-48dc-8478-f278b216b52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B00994-FDFF-40B3-910B-176D74D80B84}">
  <ds:schemaRefs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e77c5270-68bd-48dc-8478-f278b216b52d"/>
    <ds:schemaRef ds:uri="8520c100-0037-4450-a35d-47a8282ed249"/>
  </ds:schemaRefs>
</ds:datastoreItem>
</file>

<file path=customXml/itemProps2.xml><?xml version="1.0" encoding="utf-8"?>
<ds:datastoreItem xmlns:ds="http://schemas.openxmlformats.org/officeDocument/2006/customXml" ds:itemID="{9CE00379-DD2B-4DA5-9761-2A043FE5CD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1D4932-F045-4601-B2E0-B94E09BAE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20c100-0037-4450-a35d-47a8282ed249"/>
    <ds:schemaRef ds:uri="e77c5270-68bd-48dc-8478-f278b216b5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25879</TotalTime>
  <Words>611</Words>
  <Application>Microsoft Macintosh PowerPoint</Application>
  <PresentationFormat>Breedbeeld</PresentationFormat>
  <Paragraphs>59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Gilroy</vt:lpstr>
      <vt:lpstr>Office-thema</vt:lpstr>
      <vt:lpstr>Welkom </vt:lpstr>
      <vt:lpstr>LOB – Loopbaan Oriëntatie en Begeleiding klas 4 </vt:lpstr>
      <vt:lpstr>LOB verplichting </vt:lpstr>
      <vt:lpstr>Agenda LOB-activiteiten</vt:lpstr>
      <vt:lpstr>Numerus Fixus opleidingen  (=bep. aantal opleidingsplekken)</vt:lpstr>
      <vt:lpstr>MBO </vt:lpstr>
      <vt:lpstr>Studiekeuzegesprek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Michiel Tensen</dc:creator>
  <cp:lastModifiedBy>Aafke van Unen - Zwama</cp:lastModifiedBy>
  <cp:revision>720</cp:revision>
  <cp:lastPrinted>2024-09-05T14:17:01Z</cp:lastPrinted>
  <dcterms:created xsi:type="dcterms:W3CDTF">2018-01-12T09:06:08Z</dcterms:created>
  <dcterms:modified xsi:type="dcterms:W3CDTF">2024-09-19T13:57:23Z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0x010100E0BDA9EFEB0E2047AD6116E4BCFBAD44</vt:lpwstr>
  </property>
</Properties>
</file>