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61" r:id="rId5"/>
    <p:sldId id="260" r:id="rId6"/>
    <p:sldId id="291" r:id="rId7"/>
    <p:sldId id="322" r:id="rId8"/>
    <p:sldId id="320" r:id="rId9"/>
    <p:sldId id="323" r:id="rId10"/>
    <p:sldId id="324" r:id="rId11"/>
    <p:sldId id="316" r:id="rId12"/>
    <p:sldId id="276" r:id="rId13"/>
    <p:sldId id="330" r:id="rId14"/>
    <p:sldId id="262" r:id="rId15"/>
    <p:sldId id="263" r:id="rId16"/>
    <p:sldId id="331" r:id="rId17"/>
    <p:sldId id="308" r:id="rId18"/>
    <p:sldId id="307" r:id="rId19"/>
    <p:sldId id="332" r:id="rId20"/>
    <p:sldId id="326" r:id="rId21"/>
    <p:sldId id="256" r:id="rId22"/>
    <p:sldId id="285" r:id="rId23"/>
    <p:sldId id="327" r:id="rId24"/>
    <p:sldId id="321" r:id="rId25"/>
    <p:sldId id="328" r:id="rId26"/>
    <p:sldId id="325" r:id="rId27"/>
    <p:sldId id="329" r:id="rId28"/>
    <p:sldId id="317" r:id="rId29"/>
    <p:sldId id="333" r:id="rId30"/>
    <p:sldId id="290" r:id="rId31"/>
    <p:sldId id="300" r:id="rId32"/>
    <p:sldId id="258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95C"/>
    <a:srgbClr val="071E40"/>
    <a:srgbClr val="E79736"/>
    <a:srgbClr val="F0800A"/>
    <a:srgbClr val="E69737"/>
    <a:srgbClr val="00A6E8"/>
    <a:srgbClr val="E8B600"/>
    <a:srgbClr val="367A8B"/>
    <a:srgbClr val="4B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54B5D-AF21-4240-8848-F151BE1ADD58}" v="12" dt="2024-09-16T14:36:47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5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tiaan den Bakker" userId="852701ef-4224-403b-a39c-1a6ad615d725" providerId="ADAL" clId="{9514F1D2-B330-7D42-9CAB-90535D1900EC}"/>
    <pc:docChg chg="custSel addSld modSld">
      <pc:chgData name="Bastiaan den Bakker" userId="852701ef-4224-403b-a39c-1a6ad615d725" providerId="ADAL" clId="{9514F1D2-B330-7D42-9CAB-90535D1900EC}" dt="2024-09-16T17:39:07.107" v="319" actId="20577"/>
      <pc:docMkLst>
        <pc:docMk/>
      </pc:docMkLst>
      <pc:sldChg chg="modSp mod">
        <pc:chgData name="Bastiaan den Bakker" userId="852701ef-4224-403b-a39c-1a6ad615d725" providerId="ADAL" clId="{9514F1D2-B330-7D42-9CAB-90535D1900EC}" dt="2024-09-16T17:39:07.107" v="319" actId="20577"/>
        <pc:sldMkLst>
          <pc:docMk/>
          <pc:sldMk cId="1993579577" sldId="300"/>
        </pc:sldMkLst>
        <pc:graphicFrameChg chg="modGraphic">
          <ac:chgData name="Bastiaan den Bakker" userId="852701ef-4224-403b-a39c-1a6ad615d725" providerId="ADAL" clId="{9514F1D2-B330-7D42-9CAB-90535D1900EC}" dt="2024-09-16T17:39:07.107" v="319" actId="20577"/>
          <ac:graphicFrameMkLst>
            <pc:docMk/>
            <pc:sldMk cId="1993579577" sldId="300"/>
            <ac:graphicFrameMk id="9" creationId="{17BA4CED-5715-704F-B9B4-6BBCAAC4D244}"/>
          </ac:graphicFrameMkLst>
        </pc:graphicFrameChg>
      </pc:sldChg>
      <pc:sldChg chg="modSp mod">
        <pc:chgData name="Bastiaan den Bakker" userId="852701ef-4224-403b-a39c-1a6ad615d725" providerId="ADAL" clId="{9514F1D2-B330-7D42-9CAB-90535D1900EC}" dt="2024-09-16T16:13:53.054" v="3" actId="20577"/>
        <pc:sldMkLst>
          <pc:docMk/>
          <pc:sldMk cId="1866239029" sldId="329"/>
        </pc:sldMkLst>
        <pc:spChg chg="mod">
          <ac:chgData name="Bastiaan den Bakker" userId="852701ef-4224-403b-a39c-1a6ad615d725" providerId="ADAL" clId="{9514F1D2-B330-7D42-9CAB-90535D1900EC}" dt="2024-09-16T16:13:53.054" v="3" actId="20577"/>
          <ac:spMkLst>
            <pc:docMk/>
            <pc:sldMk cId="1866239029" sldId="329"/>
            <ac:spMk id="3" creationId="{00A2397D-9FAD-D752-C66C-BFCEF805EFA1}"/>
          </ac:spMkLst>
        </pc:spChg>
      </pc:sldChg>
      <pc:sldChg chg="modSp new mod">
        <pc:chgData name="Bastiaan den Bakker" userId="852701ef-4224-403b-a39c-1a6ad615d725" providerId="ADAL" clId="{9514F1D2-B330-7D42-9CAB-90535D1900EC}" dt="2024-09-16T16:34:57.348" v="313" actId="14100"/>
        <pc:sldMkLst>
          <pc:docMk/>
          <pc:sldMk cId="1497610812" sldId="333"/>
        </pc:sldMkLst>
        <pc:spChg chg="mod">
          <ac:chgData name="Bastiaan den Bakker" userId="852701ef-4224-403b-a39c-1a6ad615d725" providerId="ADAL" clId="{9514F1D2-B330-7D42-9CAB-90535D1900EC}" dt="2024-09-16T16:34:57.348" v="313" actId="14100"/>
          <ac:spMkLst>
            <pc:docMk/>
            <pc:sldMk cId="1497610812" sldId="333"/>
            <ac:spMk id="2" creationId="{FC03E1B9-326D-75E4-311C-9CB37317E454}"/>
          </ac:spMkLst>
        </pc:spChg>
        <pc:spChg chg="mod">
          <ac:chgData name="Bastiaan den Bakker" userId="852701ef-4224-403b-a39c-1a6ad615d725" providerId="ADAL" clId="{9514F1D2-B330-7D42-9CAB-90535D1900EC}" dt="2024-09-16T16:34:50.206" v="312" actId="5793"/>
          <ac:spMkLst>
            <pc:docMk/>
            <pc:sldMk cId="1497610812" sldId="333"/>
            <ac:spMk id="3" creationId="{23ACD119-072F-186E-3731-F14A6EE5FB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6027-8073-914F-9C94-722A62E3F64C}" type="datetimeFigureOut">
              <a:rPr lang="nl-NL" smtClean="0"/>
              <a:t>17-09-2024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A589-2593-2C43-8EE3-6461FD5FD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29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87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8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DCC14-5E07-C24A-BBE5-E0B6683E808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66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8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Infographic</a:t>
            </a:r>
            <a:r>
              <a:rPr lang="nl-NL" dirty="0"/>
              <a:t> Stichting Lezen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A8A72-2135-CC4A-99C0-BF5D6A8B3FA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68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11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60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0999-1DD4-B54A-9974-8E415A84ED33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B70D-5564-464E-ACD3-14FBC1B4A888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9570-1302-354F-B5C6-C3F153FE9409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29F2-6D05-2C44-8B91-8904903A3F47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A687-0D46-D94B-BCB1-416FD8D8C811}" type="datetime1">
              <a:rPr lang="nl-NL" smtClean="0"/>
              <a:t>17-09-2024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D81-E5C2-DC43-B3A6-5B5E96941597}" type="datetime1">
              <a:rPr lang="nl-NL" smtClean="0"/>
              <a:t>17-09-2024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192-EDBB-A542-95E0-52DC2C3587C1}" type="datetime1">
              <a:rPr lang="nl-NL" smtClean="0"/>
              <a:t>17-09-2024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3B9F-F1E6-F046-B2BC-6B536E824624}" type="datetime1">
              <a:rPr lang="nl-NL" smtClean="0"/>
              <a:t>17-09-2024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C37-FBA1-4747-A9A5-3EE7C7520CEA}" type="datetime1">
              <a:rPr lang="nl-NL" smtClean="0"/>
              <a:t>17-09-2024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6CE0-AC75-084E-A3A6-319BF84836B6}" type="datetime1">
              <a:rPr lang="nl-NL" smtClean="0"/>
              <a:t>17-09-2024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9CED-EAA3-3C42-A3BC-8DC0A4850393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.koeneman@bonifatius.n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.vanunen@bonifatius.n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.vanunen@vario-onderwijsgroep.n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.schrijer@bonifatius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hrijveradvies.nl" TargetMode="External"/><Relationship Id="rId2" Type="http://schemas.openxmlformats.org/officeDocument/2006/relationships/hyperlink" Target="https://eur04.safelinks.protection.outlook.com/?url=https%3A%2F%2Fbonifatius.vario-onderwijsgroep.nl%2Fvertrouwenspersonen%2F&amp;data=05%7C02%7Cb.denbakker%40bonifatius.nl%7C880a449937734e5c379c08dcd0b619d5%7C972c442b02cd4ba28ae1ee375f6e7aba%7C0%7C0%7C638614727754568211%7CUnknown%7CTWFpbGZsb3d8eyJWIjoiMC4wLjAwMDAiLCJQIjoiV2luMzIiLCJBTiI6Ik1haWwiLCJXVCI6Mn0%3D%7C0%7C%7C%7C&amp;sdata=JoEb%2FynvsAAEo88%2BHtLC7bVezKuJIy2cHl6Php2pf2o%3D&amp;reserved=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bsent@bonifatius.n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FB201FB-63B6-314A-8988-02FC73263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84638" cy="46155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4C09C4-FF2F-454C-B017-60E488946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748" y="3976914"/>
            <a:ext cx="5781252" cy="288108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71C294-FFD3-9C4C-99BA-244C673FBD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83" y="1948720"/>
            <a:ext cx="5659282" cy="176537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3A975FD-8DAE-AB42-9824-F38756222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15" y="159689"/>
            <a:ext cx="5038142" cy="1077654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>
                <a:solidFill>
                  <a:srgbClr val="19395C"/>
                </a:solidFill>
                <a:latin typeface="Arial" charset="0"/>
                <a:ea typeface="Arial" charset="0"/>
                <a:cs typeface="Arial" charset="0"/>
              </a:rPr>
              <a:t>Welkom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30228E-AF8F-074D-98BC-652E0A2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FD1-7BD8-0E4A-B3F6-A0EE5704BC4F}" type="datetime1">
              <a:rPr lang="nl-NL" smtClean="0"/>
              <a:t>17-09-2024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42FBC5-476E-FC4E-B141-0CF86CD6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FAEC81E-17FF-1044-AF2E-02E763B8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5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C3405-87C9-1715-0EFC-6933065C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MaS</a:t>
            </a:r>
            <a:r>
              <a:rPr lang="nl-NL" dirty="0"/>
              <a:t> op de Boni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26F51F-0FE3-FA86-407C-5ADDE8C9A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Burgerschapsvorming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Onderdeel vak maatschappijleer</a:t>
            </a:r>
          </a:p>
          <a:p>
            <a:pPr lvl="1">
              <a:buFont typeface="Wingdings" charset="2"/>
              <a:buChar char="§"/>
            </a:pPr>
            <a:r>
              <a:rPr lang="nl-NL" sz="2200" dirty="0"/>
              <a:t>Verplicht </a:t>
            </a:r>
            <a:r>
              <a:rPr lang="nl-NL" sz="2200" dirty="0">
                <a:sym typeface="Wingdings"/>
              </a:rPr>
              <a:t> 15 uur</a:t>
            </a:r>
          </a:p>
          <a:p>
            <a:pPr lvl="1">
              <a:buFont typeface="Wingdings" charset="2"/>
              <a:buChar char="§"/>
            </a:pPr>
            <a:r>
              <a:rPr lang="nl-NL" sz="2200" dirty="0">
                <a:sym typeface="Wingdings"/>
              </a:rPr>
              <a:t>Bij vereniging, organisatie of stichting</a:t>
            </a:r>
          </a:p>
          <a:p>
            <a:pPr lvl="1">
              <a:buFont typeface="Wingdings" charset="2"/>
              <a:buChar char="§"/>
            </a:pPr>
            <a:r>
              <a:rPr lang="nl-NL" sz="2200" dirty="0">
                <a:sym typeface="Wingdings"/>
              </a:rPr>
              <a:t>Eigen tijd </a:t>
            </a:r>
          </a:p>
          <a:p>
            <a:pPr lvl="1">
              <a:buFont typeface="Wingdings" charset="2"/>
              <a:buChar char="§"/>
            </a:pPr>
            <a:r>
              <a:rPr lang="nl-NL" sz="2200" dirty="0">
                <a:sym typeface="Wingdings"/>
              </a:rPr>
              <a:t>Afronden in klas 4</a:t>
            </a:r>
          </a:p>
          <a:p>
            <a:pPr marL="0" indent="0">
              <a:buNone/>
            </a:pPr>
            <a:endParaRPr lang="nl-NL" sz="2200" dirty="0">
              <a:sym typeface="Wingdings"/>
            </a:endParaRPr>
          </a:p>
          <a:p>
            <a:pPr marL="0" indent="0">
              <a:buNone/>
            </a:pPr>
            <a:r>
              <a:rPr lang="nl-NL" sz="2200" dirty="0">
                <a:sym typeface="Wingdings"/>
              </a:rPr>
              <a:t>Leerlingen LO2 moeten 20 uren LO2 stage lopen en kunnen dit combineren met </a:t>
            </a:r>
            <a:r>
              <a:rPr lang="nl-NL" sz="2200" dirty="0" err="1">
                <a:sym typeface="Wingdings"/>
              </a:rPr>
              <a:t>MaS</a:t>
            </a:r>
            <a:r>
              <a:rPr lang="nl-NL" sz="2200" dirty="0">
                <a:sym typeface="Wingdings"/>
              </a:rPr>
              <a:t>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01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87BEA-2733-AABE-FF4C-87668876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6690F-B27F-7E72-D2B8-6CF785B98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28826"/>
            <a:ext cx="5449389" cy="423046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Char char="§"/>
            </a:pPr>
            <a:r>
              <a:rPr lang="nl-NL" sz="2600" dirty="0"/>
              <a:t>Training geven</a:t>
            </a:r>
          </a:p>
          <a:p>
            <a:pPr lvl="1">
              <a:buFont typeface="Wingdings" charset="2"/>
              <a:buChar char="§"/>
            </a:pPr>
            <a:r>
              <a:rPr lang="nl-NL" sz="2600" dirty="0"/>
              <a:t>Collectes lopen </a:t>
            </a:r>
          </a:p>
          <a:p>
            <a:pPr lvl="1">
              <a:buFont typeface="Wingdings" charset="2"/>
              <a:buChar char="§"/>
            </a:pPr>
            <a:r>
              <a:rPr lang="nl-NL" sz="2600" dirty="0"/>
              <a:t>Corso, Huttebouwweek, Huppel-in</a:t>
            </a:r>
          </a:p>
          <a:p>
            <a:pPr lvl="1">
              <a:buFont typeface="Wingdings" charset="2"/>
              <a:buChar char="§"/>
            </a:pPr>
            <a:r>
              <a:rPr lang="nl-NL" sz="2600" dirty="0"/>
              <a:t>Voorlezen (project Carrefour/bibliotheek)</a:t>
            </a:r>
          </a:p>
          <a:p>
            <a:pPr lvl="1">
              <a:buFont typeface="Wingdings" charset="2"/>
              <a:buChar char="§"/>
            </a:pPr>
            <a:r>
              <a:rPr lang="nl-NL" sz="2600" dirty="0"/>
              <a:t>Oppasdienst in de kerk</a:t>
            </a:r>
          </a:p>
          <a:p>
            <a:pPr lvl="1">
              <a:buFont typeface="Wingdings" charset="2"/>
              <a:buChar char="§"/>
            </a:pPr>
            <a:r>
              <a:rPr lang="nl-NL" sz="2600" dirty="0"/>
              <a:t>Mantelzorg (in overleg met coördinator)</a:t>
            </a:r>
          </a:p>
          <a:p>
            <a:pPr lvl="1">
              <a:buFont typeface="Wingdings" charset="2"/>
              <a:buChar char="§"/>
            </a:pPr>
            <a:r>
              <a:rPr lang="nl-NL" sz="2600" dirty="0"/>
              <a:t>Leerlingenraad op school, open dag</a:t>
            </a:r>
          </a:p>
          <a:p>
            <a:pPr lvl="1">
              <a:buFont typeface="Wingdings" charset="2"/>
              <a:buChar char="§"/>
            </a:pPr>
            <a:r>
              <a:rPr lang="nl-NL" sz="2600" dirty="0"/>
              <a:t>Reanimatieonderwijs (5 uur)</a:t>
            </a:r>
          </a:p>
          <a:p>
            <a:pPr lvl="1">
              <a:buFont typeface="Wingdings" charset="2"/>
              <a:buChar char="§"/>
            </a:pPr>
            <a:r>
              <a:rPr lang="nl-NL" sz="2600" u="sng" dirty="0"/>
              <a:t>Geen</a:t>
            </a:r>
            <a:r>
              <a:rPr lang="nl-NL" sz="2600" dirty="0"/>
              <a:t> commerciële instelling </a:t>
            </a:r>
          </a:p>
          <a:p>
            <a:pPr marL="457200" lvl="1" indent="0">
              <a:buNone/>
            </a:pPr>
            <a:r>
              <a:rPr lang="nl-NL" sz="2600" dirty="0"/>
              <a:t>(Bij twijfel : coördinator vragen)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269A9D9-6863-9C02-CDB2-8B9AB1394FF5}"/>
              </a:ext>
            </a:extLst>
          </p:cNvPr>
          <p:cNvSpPr txBox="1"/>
          <p:nvPr/>
        </p:nvSpPr>
        <p:spPr>
          <a:xfrm>
            <a:off x="6940446" y="2028826"/>
            <a:ext cx="42841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/>
              <a:t>Hoe te vinden?!</a:t>
            </a:r>
          </a:p>
          <a:p>
            <a:endParaRPr lang="nl-NL" sz="2400" dirty="0"/>
          </a:p>
          <a:p>
            <a:pPr>
              <a:buFontTx/>
              <a:buChar char="-"/>
            </a:pPr>
            <a:r>
              <a:rPr lang="nl-NL" sz="2400" dirty="0"/>
              <a:t> Eigen vacatures </a:t>
            </a:r>
          </a:p>
          <a:p>
            <a:pPr>
              <a:buFontTx/>
              <a:buChar char="-"/>
            </a:pPr>
            <a:r>
              <a:rPr lang="nl-NL" sz="2400" dirty="0"/>
              <a:t>Carrefour</a:t>
            </a:r>
          </a:p>
          <a:p>
            <a:pPr>
              <a:buFontTx/>
              <a:buChar char="-"/>
            </a:pPr>
            <a:r>
              <a:rPr lang="nl-NL" sz="2400" dirty="0"/>
              <a:t>Via Magister nieuwtjes</a:t>
            </a:r>
          </a:p>
          <a:p>
            <a:pPr marL="0" indent="0">
              <a:buNone/>
            </a:pPr>
            <a:r>
              <a:rPr lang="nl-NL" sz="2400" dirty="0"/>
              <a:t>- Prikbord (lok 16)</a:t>
            </a:r>
          </a:p>
          <a:p>
            <a:pPr lvl="2"/>
            <a:r>
              <a:rPr lang="nl-NL" sz="2400" dirty="0"/>
              <a:t>Actuele vacatures </a:t>
            </a:r>
          </a:p>
          <a:p>
            <a:pPr marL="0" indent="0">
              <a:buNone/>
            </a:pPr>
            <a:r>
              <a:rPr lang="nl-NL" sz="2400" dirty="0"/>
              <a:t>- Hulp nodig?</a:t>
            </a:r>
          </a:p>
          <a:p>
            <a:pPr lvl="2"/>
            <a:r>
              <a:rPr lang="nl-NL" sz="2400" dirty="0"/>
              <a:t>Aangeven bij mentor  of coördinator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9696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B7D57-76A7-A1D2-796F-9F478815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91C79-14F5-8C0A-B4D5-0528F705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8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>
                <a:sym typeface="Wingdings"/>
              </a:rPr>
              <a:t>Voorafgaand aan de stage:</a:t>
            </a:r>
          </a:p>
          <a:p>
            <a:pPr>
              <a:buFontTx/>
              <a:buChar char="-"/>
            </a:pPr>
            <a:r>
              <a:rPr lang="nl-NL" sz="2600" dirty="0">
                <a:sym typeface="Wingdings"/>
              </a:rPr>
              <a:t>Startcontract (is je stageplek een goede plaats?) </a:t>
            </a:r>
          </a:p>
          <a:p>
            <a:pPr lvl="1">
              <a:buFontTx/>
              <a:buChar char="-"/>
            </a:pPr>
            <a:r>
              <a:rPr lang="nl-NL" sz="2400" dirty="0">
                <a:sym typeface="Wingdings"/>
              </a:rPr>
              <a:t>Ondertekend door ouders en leerlingen</a:t>
            </a:r>
          </a:p>
          <a:p>
            <a:pPr marL="0" indent="0">
              <a:buNone/>
            </a:pPr>
            <a:endParaRPr lang="nl-NL" sz="2600" dirty="0">
              <a:sym typeface="Wingdings"/>
            </a:endParaRPr>
          </a:p>
          <a:p>
            <a:pPr marL="0" indent="0">
              <a:buNone/>
            </a:pPr>
            <a:r>
              <a:rPr lang="nl-NL" sz="2600" dirty="0">
                <a:sym typeface="Wingdings"/>
              </a:rPr>
              <a:t>Einde van de stage:</a:t>
            </a:r>
          </a:p>
          <a:p>
            <a:pPr>
              <a:buFontTx/>
              <a:buChar char="-"/>
            </a:pPr>
            <a:r>
              <a:rPr lang="nl-NL" sz="2600" dirty="0">
                <a:sym typeface="Wingdings"/>
              </a:rPr>
              <a:t>Verslag door leerling met foto</a:t>
            </a:r>
          </a:p>
          <a:p>
            <a:pPr>
              <a:buFontTx/>
              <a:buChar char="-"/>
            </a:pPr>
            <a:r>
              <a:rPr lang="nl-NL" sz="2600" dirty="0">
                <a:sym typeface="Wingdings"/>
              </a:rPr>
              <a:t>Evaluatie door begeleider </a:t>
            </a:r>
          </a:p>
          <a:p>
            <a:pPr>
              <a:buFontTx/>
              <a:buChar char="-"/>
            </a:pPr>
            <a:endParaRPr lang="nl-NL" sz="2600" dirty="0">
              <a:sym typeface="Wingdings"/>
            </a:endParaRPr>
          </a:p>
          <a:p>
            <a:pPr marL="0" indent="0">
              <a:buNone/>
            </a:pPr>
            <a:r>
              <a:rPr lang="nl-NL" sz="2600" dirty="0">
                <a:sym typeface="Wingdings"/>
              </a:rPr>
              <a:t>Formulieren inleveren bij coördinator + invoeren in </a:t>
            </a:r>
            <a:r>
              <a:rPr lang="nl-NL" sz="2600" dirty="0" err="1">
                <a:sym typeface="Wingdings"/>
              </a:rPr>
              <a:t>Qompas</a:t>
            </a:r>
            <a:endParaRPr lang="nl-NL" sz="2600" dirty="0">
              <a:sym typeface="Wingding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78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21DC0-F264-1DFB-0450-E30E31F8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499"/>
            <a:ext cx="6419719" cy="162378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pic>
        <p:nvPicPr>
          <p:cNvPr id="7" name="Afbeelding 6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A5241102-BDA0-A4C3-1EAF-AFE89F9CF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83" y="63068"/>
            <a:ext cx="6711062" cy="5855401"/>
          </a:xfrm>
          <a:prstGeom prst="rect">
            <a:avLst/>
          </a:prstGeom>
        </p:spPr>
      </p:pic>
      <p:pic>
        <p:nvPicPr>
          <p:cNvPr id="5" name="Tijdelijke aanduiding voor inhoud 4" descr="Afbeelding met tekst, ontvangst, schermopname, Lettertype&#10;&#10;Automatisch gegenereerde beschrijving">
            <a:extLst>
              <a:ext uri="{FF2B5EF4-FFF2-40B4-BE49-F238E27FC236}">
                <a16:creationId xmlns:a16="http://schemas.microsoft.com/office/drawing/2014/main" id="{2FC80A5D-39EB-39DB-D5A8-C34D0839F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2076861"/>
            <a:ext cx="6176693" cy="36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5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49BA8-EEC8-2B44-8BD1-8967EB35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PTA (programma toetsing en afsluiting)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B9715D-0A1E-464A-9804-AF9B9E272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PTA, wat is het ?</a:t>
            </a:r>
          </a:p>
          <a:p>
            <a:pPr lvl="0"/>
            <a:r>
              <a:rPr lang="nl-NL" dirty="0"/>
              <a:t>PTA-regelement staat op onze website </a:t>
            </a:r>
          </a:p>
          <a:p>
            <a:pPr lvl="0"/>
            <a:r>
              <a:rPr lang="nl-NL" dirty="0"/>
              <a:t>PTA is daar ook te vinden</a:t>
            </a:r>
          </a:p>
          <a:p>
            <a:pPr lvl="0"/>
            <a:r>
              <a:rPr lang="nl-NL" dirty="0"/>
              <a:t>Bezwaar maken is mogelijk, schriftelijk naar de examencommissie</a:t>
            </a:r>
          </a:p>
          <a:p>
            <a:pPr lvl="0"/>
            <a:r>
              <a:rPr lang="nl-NL" dirty="0"/>
              <a:t>Leerlingen krijgen uitleg over het PTA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Brigitte Koeneman </a:t>
            </a:r>
            <a:r>
              <a:rPr lang="nl-NL" i="1" dirty="0"/>
              <a:t>examensecretaris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b.koeneman@bonifatius.nl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BE462-BFDB-CF4E-943C-1042B6F9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145D54-7A79-5E4D-8995-3DE4583B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43535C-0530-D749-AA49-6B9F9F8E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00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BE6A7-23C2-DD44-8113-38EC6BE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Decaan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4EDB8-7455-1246-9A78-8369CDE61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Mevrouw van </a:t>
            </a:r>
            <a:r>
              <a:rPr lang="nl-NL" dirty="0" err="1"/>
              <a:t>Unen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>
                <a:hlinkClick r:id="rId3"/>
              </a:rPr>
              <a:t>a.vanunen@bonifatius.nl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 afspraken beschikbaar op dinsdag en</a:t>
            </a:r>
          </a:p>
          <a:p>
            <a:pPr marL="0" indent="0">
              <a:buNone/>
            </a:pPr>
            <a:r>
              <a:rPr lang="nl-NL" dirty="0"/>
              <a:t> donderdag tegenover lokaal 16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38190-6263-AB48-9817-45C8B1D1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822FE-7B56-244A-A915-4CA0012A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2A8B8-660A-3D4E-89E8-067F629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Afbeelding met gras, buiten, persoon, berg&#10;&#10;Automatisch gegenereerde beschrijving">
            <a:extLst>
              <a:ext uri="{FF2B5EF4-FFF2-40B4-BE49-F238E27FC236}">
                <a16:creationId xmlns:a16="http://schemas.microsoft.com/office/drawing/2014/main" id="{21AE4617-5483-81B0-5C3E-FEEE8A514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013" y="3073172"/>
            <a:ext cx="4620987" cy="34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1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EBD368-09DB-8E4D-8DAF-DAF2881C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1412488"/>
            <a:ext cx="3404880" cy="4363844"/>
          </a:xfrm>
        </p:spPr>
        <p:txBody>
          <a:bodyPr anchor="t"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LOB (vervolg opleiding)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D8FE56-2A68-134B-AC09-4663163F4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1560" y="1059366"/>
            <a:ext cx="3427283" cy="43638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1700" dirty="0"/>
          </a:p>
          <a:p>
            <a:r>
              <a:rPr lang="nl-NL" sz="2100" dirty="0"/>
              <a:t>Open dagen worden via de website bekend gemaakt en komen ook in </a:t>
            </a:r>
            <a:r>
              <a:rPr lang="nl-NL" sz="2100" dirty="0" err="1"/>
              <a:t>Qompas</a:t>
            </a:r>
            <a:r>
              <a:rPr lang="nl-NL" sz="2100" dirty="0"/>
              <a:t> bij de </a:t>
            </a:r>
            <a:r>
              <a:rPr lang="nl-NL" sz="2100" dirty="0" err="1"/>
              <a:t>leerlingomgeving</a:t>
            </a:r>
            <a:r>
              <a:rPr lang="nl-NL" sz="2100" dirty="0"/>
              <a:t>.</a:t>
            </a:r>
          </a:p>
          <a:p>
            <a:r>
              <a:rPr lang="nl-NL" sz="2100" dirty="0" err="1"/>
              <a:t>Qompas</a:t>
            </a:r>
            <a:r>
              <a:rPr lang="nl-NL" sz="2100" dirty="0"/>
              <a:t> (loopbaandossier, opdrachten, open dagen) </a:t>
            </a:r>
          </a:p>
          <a:p>
            <a:r>
              <a:rPr lang="nl-NL" sz="2100" dirty="0"/>
              <a:t>PPT met jaaroverzicht is in de klas verteld; deze komt bij downloads op de website. </a:t>
            </a:r>
          </a:p>
          <a:p>
            <a:endParaRPr lang="nl-NL" sz="1700" dirty="0"/>
          </a:p>
          <a:p>
            <a:pPr marL="0" indent="0">
              <a:buNone/>
            </a:pPr>
            <a:endParaRPr lang="nl-NL" sz="17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77E7437-C440-5F0A-9A34-7F259220C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000" dirty="0"/>
              <a:t>Het bezoeken van een open dag is een verplicht PTA onderdeel</a:t>
            </a:r>
          </a:p>
          <a:p>
            <a:r>
              <a:rPr lang="nl-NL" sz="2000" dirty="0"/>
              <a:t>Ouderavond profielkeuze 3-2-25</a:t>
            </a:r>
          </a:p>
          <a:p>
            <a:r>
              <a:rPr lang="nl-NL" sz="2000" dirty="0"/>
              <a:t>Beroepen </a:t>
            </a:r>
            <a:r>
              <a:rPr lang="nl-NL" sz="2000" dirty="0" err="1"/>
              <a:t>Orientatiemarkt</a:t>
            </a:r>
            <a:r>
              <a:rPr lang="nl-NL" sz="2000" dirty="0"/>
              <a:t> havo/MBO di 8-2-25</a:t>
            </a:r>
          </a:p>
          <a:p>
            <a:r>
              <a:rPr lang="nl-NL" sz="2000" dirty="0" err="1"/>
              <a:t>Doedagen</a:t>
            </a:r>
            <a:r>
              <a:rPr lang="nl-NL" sz="2000" dirty="0"/>
              <a:t> </a:t>
            </a:r>
            <a:r>
              <a:rPr lang="nl-NL" sz="2000" dirty="0" err="1"/>
              <a:t>Firda</a:t>
            </a:r>
            <a:r>
              <a:rPr lang="nl-NL" sz="2000" dirty="0"/>
              <a:t> (1 of 2 dagdelen in maart)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Vrij vragen kan via de mail naar de mentor of </a:t>
            </a:r>
            <a:r>
              <a:rPr lang="nl-NL" sz="2000" dirty="0">
                <a:hlinkClick r:id="rId2"/>
              </a:rPr>
              <a:t>a.vanunen@vario-onderwijsgroep.nl</a:t>
            </a:r>
            <a:r>
              <a:rPr lang="nl-NL" sz="2000" dirty="0"/>
              <a:t> ; graag uiterlijk een paar dagen voor de activiteit.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812FB6-B984-EA46-A37F-3FC8CC8B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EA3DD6-8293-7C45-88BF-2A961C59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854" y="6356350"/>
            <a:ext cx="405904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l-NL" dirty="0"/>
              <a:t>Ouderavond klas 3 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908FBE-748A-B944-AC55-1FBF2774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759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96F8-3F6D-CB55-B9FB-EC20E83C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nl-NL" sz="3200" dirty="0"/>
              <a:t>De Boni leest!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EC84C-5F16-B1AD-1EE9-9D88C5D0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1"/>
            <a:ext cx="6106742" cy="1996721"/>
          </a:xfrm>
        </p:spPr>
        <p:txBody>
          <a:bodyPr anchor="ctr">
            <a:normAutofit/>
          </a:bodyPr>
          <a:lstStyle/>
          <a:p>
            <a:r>
              <a:rPr lang="nl-NL" sz="2400" dirty="0"/>
              <a:t>Veel aandacht voor leesvaardigheid</a:t>
            </a:r>
          </a:p>
          <a:p>
            <a:r>
              <a:rPr lang="nl-NL" sz="2400" dirty="0"/>
              <a:t>Leesuur</a:t>
            </a:r>
          </a:p>
          <a:p>
            <a:r>
              <a:rPr lang="nl-NL" sz="2400" dirty="0"/>
              <a:t>Eigen bibliotheek (open voor de herfstvakantie)</a:t>
            </a:r>
          </a:p>
        </p:txBody>
      </p:sp>
      <p:pic>
        <p:nvPicPr>
          <p:cNvPr id="4" name="Afbeelding 3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DF34629D-7A8D-6480-23B5-5D947AD8B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43" y="2729397"/>
            <a:ext cx="4614389" cy="3483864"/>
          </a:xfrm>
          <a:prstGeom prst="rect">
            <a:avLst/>
          </a:prstGeom>
        </p:spPr>
      </p:pic>
      <p:pic>
        <p:nvPicPr>
          <p:cNvPr id="5" name="Tijdelijke aanduiding voor inhoud 5" descr="Afbeelding met tekst, schermopname, ontwerp, illustratie&#10;&#10;Automatisch gegenereerde beschrijving">
            <a:extLst>
              <a:ext uri="{FF2B5EF4-FFF2-40B4-BE49-F238E27FC236}">
                <a16:creationId xmlns:a16="http://schemas.microsoft.com/office/drawing/2014/main" id="{757D6A44-D152-9FDB-2A97-8E839E63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907496"/>
            <a:ext cx="5954333" cy="29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B802D2-FFDF-C391-4BB3-E7E19404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over het abonnement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BF4B0A4-2AA4-8775-046A-8ADC519063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        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79255D-E722-B689-7D5A-589852FA55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Abonnementen krijgen de leerlingen voor alle Flevomeer bibliotheken </a:t>
            </a:r>
          </a:p>
          <a:p>
            <a:r>
              <a:rPr lang="nl-NL" dirty="0"/>
              <a:t>Als een boek zoek raakt, moet het wel vergoed worden</a:t>
            </a:r>
          </a:p>
          <a:p>
            <a:r>
              <a:rPr lang="nl-NL" dirty="0"/>
              <a:t>Leerlingen kunnen ook gebruik maken van de online bibliotheek</a:t>
            </a:r>
          </a:p>
        </p:txBody>
      </p:sp>
      <p:pic>
        <p:nvPicPr>
          <p:cNvPr id="1028" name="Picture 4" descr="Ophalen Bibliotheekpas">
            <a:extLst>
              <a:ext uri="{FF2B5EF4-FFF2-40B4-BE49-F238E27FC236}">
                <a16:creationId xmlns:a16="http://schemas.microsoft.com/office/drawing/2014/main" id="{DA6956AF-6104-3997-1B74-B79EE806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91" y="2089939"/>
            <a:ext cx="5744509" cy="38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29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55757-8837-8CBA-0E77-E3031F7B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Kaarten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204D71-BAF2-70F3-F3D9-057381B0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5637"/>
            <a:ext cx="3582955" cy="11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1541480-86E0-73B2-E1EB-1AF49F7DB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Gele kaart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Oranje kaart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Blauwe kaart </a:t>
            </a:r>
          </a:p>
          <a:p>
            <a:pPr marL="0" indent="0">
              <a:buNone/>
            </a:pPr>
            <a:endParaRPr lang="nl-NL" sz="4000" kern="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15564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0639" y="1081217"/>
            <a:ext cx="8376894" cy="13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Schooljaar 2024-2025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49985" y="5857585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4571C9-5D93-EF4F-9923-47844D83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</p:spTree>
    <p:extLst>
      <p:ext uri="{BB962C8B-B14F-4D97-AF65-F5344CB8AC3E}">
        <p14:creationId xmlns:p14="http://schemas.microsoft.com/office/powerpoint/2010/main" val="262030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BE6A7-23C2-DD44-8113-38EC6BE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ea typeface="Calibri Light"/>
                <a:cs typeface="Calibri Light"/>
              </a:rPr>
              <a:t>Zorgcoördinator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4EDB8-7455-1246-9A78-8369CDE61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38190-6263-AB48-9817-45C8B1D1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822FE-7B56-244A-A915-4CA0012A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5825" y="6311900"/>
            <a:ext cx="4114800" cy="365125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2A8B8-660A-3D4E-89E8-067F629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B4F62C-5ACC-0C03-E227-DCFF5C9E00B8}"/>
              </a:ext>
            </a:extLst>
          </p:cNvPr>
          <p:cNvSpPr txBox="1"/>
          <p:nvPr/>
        </p:nvSpPr>
        <p:spPr>
          <a:xfrm>
            <a:off x="814283" y="2221481"/>
            <a:ext cx="588575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nl-NL" sz="2400" dirty="0">
                <a:cs typeface="Arial"/>
              </a:rPr>
              <a:t>Sanne </a:t>
            </a:r>
            <a:r>
              <a:rPr lang="nl-NL" sz="2400" dirty="0" err="1">
                <a:cs typeface="Arial"/>
              </a:rPr>
              <a:t>Schrijer</a:t>
            </a:r>
            <a:r>
              <a:rPr lang="nl-NL" sz="2400" dirty="0">
                <a:cs typeface="Arial"/>
              </a:rPr>
              <a:t>​</a:t>
            </a:r>
            <a:br>
              <a:rPr lang="nl-NL" sz="2400" dirty="0">
                <a:cs typeface="Arial"/>
              </a:rPr>
            </a:br>
            <a:r>
              <a:rPr lang="nl-NL" sz="2400" dirty="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nl-NL" sz="2400" dirty="0">
                <a:cs typeface="Arial"/>
              </a:rPr>
              <a:t>Dinsdag t/m vrijdag aanwezig ​</a:t>
            </a:r>
            <a:br>
              <a:rPr lang="nl-NL" sz="2400" dirty="0">
                <a:cs typeface="Arial"/>
              </a:rPr>
            </a:br>
            <a:r>
              <a:rPr lang="nl-NL" sz="2400" dirty="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nl-NL" sz="2400" dirty="0">
                <a:cs typeface="Arial"/>
              </a:rPr>
              <a:t>Naast lokaal 19​</a:t>
            </a:r>
            <a:br>
              <a:rPr lang="nl-NL" sz="2400" dirty="0">
                <a:cs typeface="Arial"/>
              </a:rPr>
            </a:br>
            <a:r>
              <a:rPr lang="nl-NL" sz="2400" dirty="0">
                <a:cs typeface="Arial"/>
              </a:rPr>
              <a:t>​</a:t>
            </a:r>
          </a:p>
          <a:p>
            <a:r>
              <a:rPr lang="nl-NL" sz="2400" u="sng" dirty="0">
                <a:solidFill>
                  <a:srgbClr val="0563C1"/>
                </a:solidFill>
                <a:cs typeface="Arial"/>
                <a:hlinkClick r:id="rId3"/>
              </a:rPr>
              <a:t>s.schrijer@bonifatius.nl</a:t>
            </a:r>
          </a:p>
        </p:txBody>
      </p:sp>
      <p:pic>
        <p:nvPicPr>
          <p:cNvPr id="9" name="Afbeelding 8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C3BF5F57-FA36-640D-B8F0-01B911579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37" y="1715966"/>
            <a:ext cx="2948528" cy="34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311AE-7250-2376-0AF1-58AE0ED0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Vertrouwenspersoon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FA96AF-1704-DC9D-7002-0D7B35DC2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Dit schooljaar zijn Klaas en </a:t>
            </a:r>
            <a:r>
              <a:rPr lang="nl-NL" sz="24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Odette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de interne vertrouwenspersonen voor de leerlingen, onderwijspersoneel en ouders.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Dit is te vinden op onderstaande link.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sng" strike="noStrike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2" tooltip="Original URL:&#10;https://bonifatius.vario-onderwijsgroep.nl/vertrouwenspersonen/&#10;&#10;Click to follow link."/>
              </a:rPr>
              <a:t>https://bonifatius.vario-onderwijsgroep.nl/vertrouwenspersonen/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Ook is er een externe vertrouwenspersoon. 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Dat is Sandra Schrijver. Bereikbaar via e-mail: </a:t>
            </a:r>
            <a:r>
              <a:rPr lang="nl-NL" sz="2400" b="0" i="0" u="sng" strike="noStrike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3" tooltip="mailto:info@schrijveradvies.nl"/>
              </a:rPr>
              <a:t>info@schrijveradvies.nl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of telefoon 06-10283834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DE2895-C2E0-C423-D8F5-A8449E87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10521F-4156-5FD2-EA3E-F0581B8E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308CAD-4EF3-6C77-C946-E7D1777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93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irkel, logo, Kleurrijkheid&#10;&#10;Automatisch gegenereerde beschrijving">
            <a:extLst>
              <a:ext uri="{FF2B5EF4-FFF2-40B4-BE49-F238E27FC236}">
                <a16:creationId xmlns:a16="http://schemas.microsoft.com/office/drawing/2014/main" id="{F58A013F-28E1-2A29-D5A7-8C450B4A8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54" y="2488228"/>
            <a:ext cx="1415576" cy="13973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F8FB82-AEE4-5E90-7E8B-5DEE2231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 Light"/>
                <a:cs typeface="Calibri Light"/>
              </a:rPr>
              <a:t>Jongerenwerkers  - Carrefour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1C514F-828B-A8EE-5F38-CE7F6557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70" y="1748134"/>
            <a:ext cx="10502685" cy="35635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Regelmatig op en rondom school te vinden</a:t>
            </a:r>
          </a:p>
          <a:p>
            <a:r>
              <a:rPr lang="nl-NL" dirty="0">
                <a:ea typeface="Calibri"/>
                <a:cs typeface="Calibri"/>
              </a:rPr>
              <a:t>Organiseren van activiteiten i.s.m. met school</a:t>
            </a: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                    </a:t>
            </a:r>
            <a:r>
              <a:rPr lang="nl-NL" err="1">
                <a:ea typeface="Calibri"/>
                <a:cs typeface="Calibri"/>
              </a:rPr>
              <a:t>jongerenwerkcarrefour</a:t>
            </a:r>
            <a:r>
              <a:rPr lang="nl-NL" dirty="0"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                   </a:t>
            </a:r>
            <a:r>
              <a:rPr lang="nl-NL" dirty="0" err="1">
                <a:ea typeface="Calibri"/>
                <a:cs typeface="Calibri"/>
              </a:rPr>
              <a:t>jongerenwerkcarrefour</a:t>
            </a:r>
            <a:r>
              <a:rPr lang="nl-NL" dirty="0">
                <a:ea typeface="Calibri"/>
                <a:cs typeface="Calibri"/>
              </a:rPr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FDB147-26EC-22E4-0A75-36AE52DB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5EDB7B-0B03-A223-5745-12BA8CE0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494CD-7B86-6C79-4420-89569C6F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22</a:t>
            </a:fld>
            <a:endParaRPr lang="nl-NL"/>
          </a:p>
        </p:txBody>
      </p:sp>
      <p:pic>
        <p:nvPicPr>
          <p:cNvPr id="8" name="Afbeelding 7" descr="Afbeelding met symbool, logo, Lettertype, ontwerp&#10;&#10;Automatisch gegenereerde beschrijving">
            <a:extLst>
              <a:ext uri="{FF2B5EF4-FFF2-40B4-BE49-F238E27FC236}">
                <a16:creationId xmlns:a16="http://schemas.microsoft.com/office/drawing/2014/main" id="{4A3F6322-0B6E-DF8C-72FE-A80E3F22A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83" y="3877159"/>
            <a:ext cx="975497" cy="1118463"/>
          </a:xfrm>
          <a:prstGeom prst="rect">
            <a:avLst/>
          </a:prstGeom>
        </p:spPr>
      </p:pic>
      <p:pic>
        <p:nvPicPr>
          <p:cNvPr id="9" name="Afbeelding 8" descr="Afbeelding met kleding, buitenshuis, persoon, glimlach&#10;&#10;Automatisch gegenereerde beschrijving">
            <a:extLst>
              <a:ext uri="{FF2B5EF4-FFF2-40B4-BE49-F238E27FC236}">
                <a16:creationId xmlns:a16="http://schemas.microsoft.com/office/drawing/2014/main" id="{AB732AFB-CFAE-9E12-1141-751842CC9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609" y="3019877"/>
            <a:ext cx="5088611" cy="33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4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8C485-619E-8FF1-56A4-6608B6AD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 Light"/>
                <a:cs typeface="Calibri Light"/>
              </a:rPr>
              <a:t>Schoolterrein  - rookvrij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463625-EBB8-9AFF-7A00-5F7A684F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Omgeving schoolterrein rookvrij</a:t>
            </a:r>
          </a:p>
          <a:p>
            <a:r>
              <a:rPr lang="nl-NL" dirty="0">
                <a:ea typeface="Calibri"/>
                <a:cs typeface="Calibri"/>
              </a:rPr>
              <a:t>Convenant </a:t>
            </a:r>
            <a:r>
              <a:rPr lang="nl-NL" dirty="0" err="1">
                <a:ea typeface="Calibri"/>
                <a:cs typeface="Calibri"/>
              </a:rPr>
              <a:t>NadaNop</a:t>
            </a:r>
            <a:r>
              <a:rPr lang="nl-NL" dirty="0">
                <a:ea typeface="Calibri"/>
                <a:cs typeface="Calibri"/>
              </a:rPr>
              <a:t> </a:t>
            </a:r>
          </a:p>
          <a:p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92339-7A02-15B3-E393-E702D416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553D27-7385-03F8-5887-8FA17093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23</a:t>
            </a:fld>
            <a:endParaRPr lang="nl-NL"/>
          </a:p>
        </p:txBody>
      </p:sp>
      <p:pic>
        <p:nvPicPr>
          <p:cNvPr id="7" name="Afbeelding 6" descr="Afbeelding met Graphics, Lettertype, logo, cirkel&#10;&#10;Automatisch gegenereerde beschrijving">
            <a:extLst>
              <a:ext uri="{FF2B5EF4-FFF2-40B4-BE49-F238E27FC236}">
                <a16:creationId xmlns:a16="http://schemas.microsoft.com/office/drawing/2014/main" id="{5C4DD3EC-8FA8-6E1C-7436-79BC82B8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673" y="3896350"/>
            <a:ext cx="3881194" cy="22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A380A-9ED6-3150-0AA9-13FAD6DF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Oranje en reparatiedagen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2397D-9FAD-D752-C66C-BFCEF805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Dit jaar zijn er weer oranje dagen maar wordt er op deze dag een 30-minuten rooster gedraaid.</a:t>
            </a:r>
          </a:p>
          <a:p>
            <a:endParaRPr lang="nl-NL" dirty="0"/>
          </a:p>
          <a:p>
            <a:r>
              <a:rPr lang="nl-NL" dirty="0"/>
              <a:t>Reparatiemomenten. Is gepland op de op dagen dat er leerlingbespreking is en is bedoeld om achterstanden weg te werken.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volgt een overzicht van de studiedagen, oranjedagen etc. Dit krijgt u per brief.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25D4B0-B90F-E9B4-F201-193BFA34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269BD3-D1AA-0959-7E1B-44E0DBE8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65441F-A53F-2D50-8608-DCE55F97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23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B739E-395F-70A8-9F85-9F7DFEF5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Vrijwillige ouderbijdrage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AE4450-E4CA-759B-0AC3-94B4718C5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Schoolgids (pagina 41)</a:t>
            </a:r>
          </a:p>
          <a:p>
            <a:pPr lvl="1"/>
            <a:r>
              <a:rPr lang="nl-NL" dirty="0"/>
              <a:t>Projectweken</a:t>
            </a:r>
          </a:p>
          <a:p>
            <a:pPr lvl="1"/>
            <a:r>
              <a:rPr lang="nl-NL" dirty="0"/>
              <a:t>Kamp </a:t>
            </a:r>
            <a:r>
              <a:rPr lang="nl-NL" dirty="0">
                <a:sym typeface="Wingdings" pitchFamily="2" charset="2"/>
              </a:rPr>
              <a:t> na de herfst vakantie meer duidelijkheid</a:t>
            </a:r>
            <a:endParaRPr lang="nl-NL" dirty="0"/>
          </a:p>
          <a:p>
            <a:pPr lvl="1"/>
            <a:r>
              <a:rPr lang="nl-NL" dirty="0"/>
              <a:t>Sportdagen</a:t>
            </a:r>
          </a:p>
          <a:p>
            <a:pPr lvl="1"/>
            <a:r>
              <a:rPr lang="nl-NL" dirty="0"/>
              <a:t>Bezoek museum 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sz="2800" dirty="0"/>
              <a:t>15% regel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181551-08FF-0B26-4577-49BFA1C3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08AEC7-5FB3-B688-A57A-F300902B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24D96-5D77-C9ED-E45D-13CB129D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234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3E1B9-326D-75E4-311C-9CB37317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9" y="365125"/>
            <a:ext cx="10862481" cy="1325563"/>
          </a:xfrm>
        </p:spPr>
        <p:txBody>
          <a:bodyPr/>
          <a:lstStyle/>
          <a:p>
            <a:r>
              <a:rPr lang="nl-NL" dirty="0"/>
              <a:t>Kamp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ACD119-072F-186E-3731-F14A6EE5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825625"/>
            <a:ext cx="10972799" cy="4351338"/>
          </a:xfrm>
        </p:spPr>
        <p:txBody>
          <a:bodyPr/>
          <a:lstStyle/>
          <a:p>
            <a:r>
              <a:rPr lang="nl-NL" dirty="0"/>
              <a:t>De leerlingen gaan in jaar 3 op kamp</a:t>
            </a:r>
          </a:p>
          <a:p>
            <a:r>
              <a:rPr lang="nl-NL" dirty="0"/>
              <a:t>30 juni tot en met 4 juli</a:t>
            </a:r>
          </a:p>
          <a:p>
            <a:r>
              <a:rPr lang="nl-NL" dirty="0"/>
              <a:t>Leerling maken een keuze uit Ardennen/Schiermonnikoog of Maastricht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Verdere informatie hierover volgt hierover.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301451-C617-2E59-AADF-43B34A10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C1E378-124D-E6AB-ABED-BE724476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5D66EA-BCA1-BEAE-CD8E-05FDE0FD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610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>
            <a:extLst>
              <a:ext uri="{FF2B5EF4-FFF2-40B4-BE49-F238E27FC236}">
                <a16:creationId xmlns:a16="http://schemas.microsoft.com/office/drawing/2014/main" id="{5A32F1E1-8C90-4519-A9AE-41788645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3" y="274639"/>
            <a:ext cx="11899557" cy="922337"/>
          </a:xfrm>
        </p:spPr>
        <p:txBody>
          <a:bodyPr/>
          <a:lstStyle/>
          <a:p>
            <a:pPr algn="ctr" eaLnBrk="1" hangingPunct="1"/>
            <a:r>
              <a:rPr lang="nl-NL" altLang="nl-NL" dirty="0">
                <a:ea typeface="ＭＳ Ｐゴシック" panose="020B0600070205080204" pitchFamily="34" charset="-128"/>
              </a:rPr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EF1BD-1303-4DC7-9825-32B98196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47851"/>
            <a:ext cx="8229600" cy="4525963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0AFCD2-DA9F-46B8-AF23-6FEF4CE72F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D1B7CF-D005-41F3-A560-40F88D52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955BF0A-3602-5B4C-B788-F1013030D9A0}"/>
              </a:ext>
            </a:extLst>
          </p:cNvPr>
          <p:cNvSpPr txBox="1"/>
          <p:nvPr/>
        </p:nvSpPr>
        <p:spPr>
          <a:xfrm>
            <a:off x="838200" y="1847851"/>
            <a:ext cx="8083062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dirty="0"/>
              <a:t>Eerste aanspreekpunt is de mentor.</a:t>
            </a:r>
            <a:endParaRPr lang="nl-NL" dirty="0"/>
          </a:p>
          <a:p>
            <a:endParaRPr lang="nl-NL" sz="2800" dirty="0">
              <a:ea typeface="Calibri"/>
              <a:cs typeface="Calibri"/>
            </a:endParaRPr>
          </a:p>
          <a:p>
            <a:r>
              <a:rPr lang="nl-NL" sz="2800" dirty="0">
                <a:ea typeface="Calibri"/>
                <a:cs typeface="Calibri"/>
              </a:rPr>
              <a:t>Reminder:</a:t>
            </a:r>
            <a:br>
              <a:rPr lang="nl-NL" sz="2800" dirty="0">
                <a:ea typeface="Calibri"/>
                <a:cs typeface="Calibri"/>
              </a:rPr>
            </a:br>
            <a:br>
              <a:rPr lang="nl-NL" sz="2800" dirty="0">
                <a:ea typeface="Calibri"/>
                <a:cs typeface="Calibri"/>
              </a:rPr>
            </a:br>
            <a:r>
              <a:rPr lang="nl-NL" sz="2400" dirty="0">
                <a:ea typeface="Calibri"/>
                <a:cs typeface="Calibri"/>
              </a:rPr>
              <a:t>Ouderavond 1 oktober in samenwerking met het </a:t>
            </a:r>
            <a:r>
              <a:rPr lang="nl-NL" sz="2400" dirty="0" err="1">
                <a:ea typeface="Calibri"/>
                <a:cs typeface="Calibri"/>
              </a:rPr>
              <a:t>Zuyderzee</a:t>
            </a:r>
            <a:r>
              <a:rPr lang="nl-NL" sz="2400" dirty="0">
                <a:ea typeface="Calibri"/>
                <a:cs typeface="Calibri"/>
              </a:rPr>
              <a:t> Lyceum en XTUUR met verschillende workshops. </a:t>
            </a:r>
          </a:p>
          <a:p>
            <a:br>
              <a:rPr lang="nl-NL" sz="2800" dirty="0">
                <a:ea typeface="Calibri"/>
                <a:cs typeface="Calibri"/>
              </a:rPr>
            </a:br>
            <a:r>
              <a:rPr lang="nl-NL" sz="2800" b="1" dirty="0">
                <a:ea typeface="Calibri"/>
                <a:cs typeface="Calibri"/>
              </a:rPr>
              <a:t>Leuk? Ik heb een puber thuis!</a:t>
            </a:r>
            <a:endParaRPr lang="nl-NL" b="1" dirty="0"/>
          </a:p>
          <a:p>
            <a:endParaRPr lang="nl-NL" sz="2800" dirty="0">
              <a:ea typeface="Calibri"/>
              <a:cs typeface="Calibri"/>
            </a:endParaRPr>
          </a:p>
          <a:p>
            <a:endParaRPr lang="nl-NL" sz="2800" dirty="0">
              <a:ea typeface="Calibri"/>
              <a:cs typeface="Calibri"/>
            </a:endParaRPr>
          </a:p>
          <a:p>
            <a:endParaRPr lang="nl-NL" sz="2800" dirty="0">
              <a:ea typeface="Calibri"/>
              <a:cs typeface="Calibri"/>
            </a:endParaRPr>
          </a:p>
        </p:txBody>
      </p:sp>
      <p:pic>
        <p:nvPicPr>
          <p:cNvPr id="7" name="Afbeelding 6" descr="Afbeelding met tekst, Menselijk gezicht, schermopname, vrouw&#10;&#10;Automatisch gegenereerde beschrijving">
            <a:extLst>
              <a:ext uri="{FF2B5EF4-FFF2-40B4-BE49-F238E27FC236}">
                <a16:creationId xmlns:a16="http://schemas.microsoft.com/office/drawing/2014/main" id="{B7E843DB-4AEE-EC82-C4EB-1D277158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10" y="4019228"/>
            <a:ext cx="3777415" cy="26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5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48BD3-051A-234E-867B-FC0F7092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Mentoren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52ACF8-5992-4B4F-B77D-8C346ABD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9F1F2F-59EA-924C-8928-FA774FC6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9222-1BE4-FA4A-9D9B-8FBF0B3D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17BA4CED-5715-704F-B9B4-6BBCAAC4D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93450"/>
              </p:ext>
            </p:extLst>
          </p:nvPr>
        </p:nvGraphicFramePr>
        <p:xfrm>
          <a:off x="1028700" y="1690688"/>
          <a:ext cx="10515600" cy="4252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72232754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173008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29713780"/>
                    </a:ext>
                  </a:extLst>
                </a:gridCol>
              </a:tblGrid>
              <a:tr h="60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</a:rPr>
                        <a:t>Klas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</a:rPr>
                        <a:t>Mentor 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</a:rPr>
                        <a:t>Lokaal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482113"/>
                  </a:ext>
                </a:extLst>
              </a:tr>
              <a:tr h="60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</a:rPr>
                        <a:t>3a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</a:rPr>
                        <a:t>Mevrouw de Ruiter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73999"/>
                  </a:ext>
                </a:extLst>
              </a:tr>
              <a:tr h="60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</a:rPr>
                        <a:t>3b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</a:rPr>
                        <a:t>Meneer Bos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218989"/>
                  </a:ext>
                </a:extLst>
              </a:tr>
              <a:tr h="60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</a:rPr>
                        <a:t>3c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</a:rPr>
                        <a:t>Mevrouw Zijlstra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490729"/>
                  </a:ext>
                </a:extLst>
              </a:tr>
              <a:tr h="60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strike="noStrike">
                          <a:effectLst/>
                        </a:rPr>
                        <a:t>3d</a:t>
                      </a:r>
                      <a:endParaRPr lang="nl-NL" sz="2800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strike="noStrike" dirty="0">
                          <a:effectLst/>
                        </a:rPr>
                        <a:t>Mevrouw Kaspers</a:t>
                      </a:r>
                      <a:endParaRPr lang="nl-NL" sz="28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01060"/>
                  </a:ext>
                </a:extLst>
              </a:tr>
              <a:tr h="60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</a:rPr>
                        <a:t>3e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</a:rPr>
                        <a:t>Mevrouw Oostland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163409"/>
                  </a:ext>
                </a:extLst>
              </a:tr>
              <a:tr h="60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</a:rPr>
                        <a:t> 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971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57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94363" y="2634813"/>
            <a:ext cx="5063029" cy="1523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Bedankt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voor uw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aandacht!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D75AD0-EB3B-1148-8B57-536B34CF368B}"/>
              </a:ext>
            </a:extLst>
          </p:cNvPr>
          <p:cNvSpPr txBox="1">
            <a:spLocks/>
          </p:cNvSpPr>
          <p:nvPr/>
        </p:nvSpPr>
        <p:spPr>
          <a:xfrm>
            <a:off x="383266" y="4418150"/>
            <a:ext cx="8085221" cy="713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WWW.BONIFATIUS.NL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74F1E4-6173-D14D-872E-E8D6DBDA18E5}"/>
              </a:ext>
            </a:extLst>
          </p:cNvPr>
          <p:cNvSpPr txBox="1">
            <a:spLocks/>
          </p:cNvSpPr>
          <p:nvPr/>
        </p:nvSpPr>
        <p:spPr>
          <a:xfrm>
            <a:off x="10607547" y="5339793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A57435-A90E-6B4F-9DB5-FD69031A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4A8B7A-A483-8D4D-955B-A136528A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D7F3D3-972D-264F-9FCF-82EA0896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797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C6D1F3C-D2F8-4B3F-9E57-8ECBC941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9"/>
            <a:ext cx="12192001" cy="922337"/>
          </a:xfrm>
        </p:spPr>
        <p:txBody>
          <a:bodyPr>
            <a:normAutofit/>
          </a:bodyPr>
          <a:lstStyle/>
          <a:p>
            <a:pPr algn="ctr"/>
            <a:r>
              <a:rPr lang="nl-NL" altLang="nl-NL" sz="4000" dirty="0">
                <a:ea typeface="ＭＳ Ｐゴシック"/>
              </a:rPr>
              <a:t>Ouderavond leerjaar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7CFEE-8878-492D-9A36-5A82114A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7851"/>
            <a:ext cx="12192000" cy="4525963"/>
          </a:xfrm>
        </p:spPr>
        <p:txBody>
          <a:bodyPr anchor="t"/>
          <a:lstStyle/>
          <a:p>
            <a:pPr marL="0" indent="0">
              <a:buNone/>
              <a:defRPr/>
            </a:pPr>
            <a:endParaRPr lang="nl-NL" dirty="0"/>
          </a:p>
          <a:p>
            <a:pPr marL="0" indent="0" algn="ctr">
              <a:buNone/>
              <a:defRPr/>
            </a:pPr>
            <a:endParaRPr lang="nl-NL" dirty="0"/>
          </a:p>
          <a:p>
            <a:pPr marL="0" indent="0" algn="ctr">
              <a:buNone/>
              <a:defRPr/>
            </a:pPr>
            <a:r>
              <a:rPr lang="nl-NL" sz="9600" dirty="0">
                <a:ea typeface="ＭＳ Ｐゴシック"/>
              </a:rPr>
              <a:t>Welkom</a:t>
            </a:r>
            <a:endParaRPr lang="nl-NL" sz="9600" dirty="0"/>
          </a:p>
          <a:p>
            <a:pPr marL="0" indent="0">
              <a:buNone/>
              <a:defRPr/>
            </a:pPr>
            <a:endParaRPr lang="nl-NL" dirty="0"/>
          </a:p>
          <a:p>
            <a:pPr marL="0" indent="0">
              <a:buNone/>
              <a:defRPr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ECDF73-85DF-474D-9076-70E255A7D5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5991225"/>
            <a:ext cx="27432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5112FB-7CF5-4566-89AA-A0E822BD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2602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Ouderavond klas 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8735C3-0BE4-4997-B2AD-16BB301C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3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41B7A-3D25-364F-AD8C-7F76E76D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D55A7-1A20-E84F-A316-1C7D5928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BC878C-A53B-674B-A35C-2FAC1597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33496E-1CA2-6040-986A-A4B15B97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3A8D06-BD94-A941-B364-5A2C3D60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4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F5DC47-AFCC-DE52-0DFC-77ADC6F0262E}"/>
              </a:ext>
            </a:extLst>
          </p:cNvPr>
          <p:cNvSpPr txBox="1"/>
          <p:nvPr/>
        </p:nvSpPr>
        <p:spPr>
          <a:xfrm>
            <a:off x="600892" y="1646238"/>
            <a:ext cx="11312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Beschikbaarheid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Oranje en reparatiedagen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Ouderbijdrage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Kennismaken met de mentor</a:t>
            </a:r>
          </a:p>
        </p:txBody>
      </p:sp>
    </p:spTree>
    <p:extLst>
      <p:ext uri="{BB962C8B-B14F-4D97-AF65-F5344CB8AC3E}">
        <p14:creationId xmlns:p14="http://schemas.microsoft.com/office/powerpoint/2010/main" val="31089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FD068-8104-187D-6FF5-36AD1BFE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158B35-198A-6CF4-5090-C218CA1A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1C48E0-F71B-BFE8-EB48-A3DDDD2F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8B254-1037-3CCD-7F01-E5D02A88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D50D3-964C-2E90-C02D-F8A23E75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75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C5D7-8353-8645-A183-C483E2E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Magister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06088-9014-3646-872F-DAF71D5EE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Ouderaccount </a:t>
            </a:r>
            <a:br>
              <a:rPr lang="nl-NL" dirty="0">
                <a:ea typeface="Calibri"/>
                <a:cs typeface="Calibri"/>
              </a:rPr>
            </a:br>
            <a:endParaRPr lang="nl-NL" dirty="0">
              <a:ea typeface="Calibri"/>
              <a:cs typeface="Calibri"/>
            </a:endParaRPr>
          </a:p>
          <a:p>
            <a:r>
              <a:rPr lang="nl-NL" dirty="0"/>
              <a:t>Ouderavonden </a:t>
            </a:r>
            <a:br>
              <a:rPr lang="nl-NL" dirty="0"/>
            </a:br>
            <a:endParaRPr lang="nl-NL" dirty="0"/>
          </a:p>
          <a:p>
            <a:r>
              <a:rPr lang="nl-NL"/>
              <a:t>Contact tussen docent en leerling</a:t>
            </a:r>
            <a:br>
              <a:rPr lang="nl-NL" dirty="0"/>
            </a:br>
            <a:endParaRPr lang="nl-NL" dirty="0"/>
          </a:p>
          <a:p>
            <a:r>
              <a:rPr lang="nl-NL" dirty="0"/>
              <a:t>Contact docent en ouder(s)/verzorger(s)</a:t>
            </a: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2AEC3-3232-B545-AE5D-6B9D309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35CC2-7418-4A4E-994D-D083B8C8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4CFAE7-6640-B24C-AB5C-51C016CD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6" descr="Recensies: Magister - Leerling en Ouder - Pagina 30 van 90 - AppWereld">
            <a:extLst>
              <a:ext uri="{FF2B5EF4-FFF2-40B4-BE49-F238E27FC236}">
                <a16:creationId xmlns:a16="http://schemas.microsoft.com/office/drawing/2014/main" id="{75B3154A-30C4-FA4B-A37B-0CC5A37A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700" y="2413000"/>
            <a:ext cx="4445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7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C5D7-8353-8645-A183-C483E2E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Magister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06088-9014-3646-872F-DAF71D5E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094"/>
            <a:ext cx="8777288" cy="4410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Ziek melden (elke dag doorgeven, mag ook telefonisch) 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Arts/fysio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Familieomstandigheden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 err="1"/>
              <a:t>Tandars</a:t>
            </a:r>
            <a:r>
              <a:rPr lang="nl-NL" dirty="0"/>
              <a:t>/orthodontist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Ziekenhuisopname</a:t>
            </a:r>
            <a:endParaRPr lang="nl-NL" dirty="0">
              <a:ea typeface="Calibri"/>
              <a:cs typeface="Calibri"/>
            </a:endParaRPr>
          </a:p>
          <a:p>
            <a:endParaRPr lang="nl-NL" dirty="0"/>
          </a:p>
          <a:p>
            <a:r>
              <a:rPr lang="nl-NL" dirty="0"/>
              <a:t>Andere verlofaanvragen mailen naar </a:t>
            </a:r>
            <a:r>
              <a:rPr lang="nl-NL" dirty="0">
                <a:hlinkClick r:id="rId2"/>
              </a:rPr>
              <a:t>absent@bonifatius.nl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2AEC3-3232-B545-AE5D-6B9D309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35CC2-7418-4A4E-994D-D083B8C8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4CFAE7-6640-B24C-AB5C-51C016CD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56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2679B-1C00-30ED-2E44-920A9032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Beschikbaarheid leerlingen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32666-4EB0-BC4B-CFC6-1513B4A6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Leerlingen zijn op schooldagen beschikbaar van 8.00 uur t/m 17.00 uur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40B4E5-9F1C-2EC6-EAB3-779A2164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A377A7-3909-82F5-E750-F7F3F874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32FEE6-56C5-DA16-2083-999175E8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34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55757-8837-8CBA-0E77-E3031F7B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439190"/>
          </a:xfrm>
          <a:solidFill>
            <a:srgbClr val="F49400"/>
          </a:solidFill>
        </p:spPr>
        <p:txBody>
          <a:bodyPr anchor="ctr">
            <a:normAutofit/>
          </a:bodyPr>
          <a:lstStyle/>
          <a:p>
            <a:pPr algn="ctr"/>
            <a:r>
              <a:rPr lang="nl-NL" sz="3200" b="1" dirty="0">
                <a:solidFill>
                  <a:srgbClr val="00355C"/>
                </a:solidFill>
              </a:rPr>
              <a:t>Boni Big Five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1541480-86E0-73B2-E1EB-1AF49F7D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39190"/>
            <a:ext cx="6096000" cy="5426283"/>
          </a:xfrm>
          <a:solidFill>
            <a:srgbClr val="F49400"/>
          </a:solidFill>
        </p:spPr>
        <p:txBody>
          <a:bodyPr anchor="t">
            <a:normAutofit/>
          </a:bodyPr>
          <a:lstStyle/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school en op de gangen is het rustig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 dirty="0">
              <a:solidFill>
                <a:srgbClr val="00355C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hebben respect voor elkaar 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 dirty="0">
              <a:solidFill>
                <a:srgbClr val="00355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zien en horen geen telefoons, oortjes of smartwatches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 dirty="0">
              <a:solidFill>
                <a:srgbClr val="00355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komen voorbereid op school</a:t>
            </a:r>
            <a:endParaRPr lang="nl-NL" kern="100" dirty="0">
              <a:solidFill>
                <a:srgbClr val="00355C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 dirty="0">
              <a:solidFill>
                <a:srgbClr val="00355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blijven in verbinding met elkaar, ouder/leerling/school</a:t>
            </a:r>
          </a:p>
          <a:p>
            <a:pPr marL="0" indent="0">
              <a:buNone/>
            </a:pPr>
            <a:endParaRPr lang="nl-NL" sz="1900" dirty="0">
              <a:solidFill>
                <a:srgbClr val="595959"/>
              </a:solidFill>
            </a:endParaRPr>
          </a:p>
        </p:txBody>
      </p:sp>
      <p:pic>
        <p:nvPicPr>
          <p:cNvPr id="4" name="Picture 2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6C204D71-BAF2-70F3-F3D9-057381B0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81801" y="2702245"/>
            <a:ext cx="4797056" cy="14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4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14aca1-eaac-46b3-bcee-33f7e203e9bb">
      <Terms xmlns="http://schemas.microsoft.com/office/infopath/2007/PartnerControls"/>
    </lcf76f155ced4ddcb4097134ff3c332f>
    <TaxCatchAll xmlns="672ee01d-9523-4883-8f5f-dea6e4d17c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85A9DBFF04A459F64792D0F2DE3AF" ma:contentTypeVersion="13" ma:contentTypeDescription="Een nieuw document maken." ma:contentTypeScope="" ma:versionID="1da958afc4934d4da276193083e5fda6">
  <xsd:schema xmlns:xsd="http://www.w3.org/2001/XMLSchema" xmlns:xs="http://www.w3.org/2001/XMLSchema" xmlns:p="http://schemas.microsoft.com/office/2006/metadata/properties" xmlns:ns2="b214aca1-eaac-46b3-bcee-33f7e203e9bb" xmlns:ns3="672ee01d-9523-4883-8f5f-dea6e4d17cac" targetNamespace="http://schemas.microsoft.com/office/2006/metadata/properties" ma:root="true" ma:fieldsID="5d50c01774eaba8993f70bb8a29621da" ns2:_="" ns3:_="">
    <xsd:import namespace="b214aca1-eaac-46b3-bcee-33f7e203e9bb"/>
    <xsd:import namespace="672ee01d-9523-4883-8f5f-dea6e4d17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4aca1-eaac-46b3-bcee-33f7e203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eb1ddf7d-60c2-4cf1-90c4-a3f7b83a4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ee01d-9523-4883-8f5f-dea6e4d17c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af653db-10c4-47ad-9491-ed2f400b7bcc}" ma:internalName="TaxCatchAll" ma:showField="CatchAllData" ma:web="672ee01d-9523-4883-8f5f-dea6e4d17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3039D-9635-4A5C-89A9-B9ECD51C2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4695D6-C8D8-461A-93B3-A8ECE023D541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72ee01d-9523-4883-8f5f-dea6e4d17cac"/>
    <ds:schemaRef ds:uri="b214aca1-eaac-46b3-bcee-33f7e203e9bb"/>
  </ds:schemaRefs>
</ds:datastoreItem>
</file>

<file path=customXml/itemProps3.xml><?xml version="1.0" encoding="utf-8"?>
<ds:datastoreItem xmlns:ds="http://schemas.openxmlformats.org/officeDocument/2006/customXml" ds:itemID="{267C072E-3A7E-4674-A843-E6F03F6C8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4aca1-eaac-46b3-bcee-33f7e203e9bb"/>
    <ds:schemaRef ds:uri="672ee01d-9523-4883-8f5f-dea6e4d17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22265</TotalTime>
  <Words>906</Words>
  <Application>Microsoft Macintosh PowerPoint</Application>
  <PresentationFormat>Breedbeeld</PresentationFormat>
  <Paragraphs>249</Paragraphs>
  <Slides>29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6" baseType="lpstr">
      <vt:lpstr>ＭＳ Ｐゴシック</vt:lpstr>
      <vt:lpstr>Aptos</vt:lpstr>
      <vt:lpstr>Arial</vt:lpstr>
      <vt:lpstr>Calibri</vt:lpstr>
      <vt:lpstr>Calibri Light</vt:lpstr>
      <vt:lpstr>Wingdings</vt:lpstr>
      <vt:lpstr>Office-thema</vt:lpstr>
      <vt:lpstr>Welkom </vt:lpstr>
      <vt:lpstr>PowerPoint-presentatie</vt:lpstr>
      <vt:lpstr>Ouderavond leerjaar 3</vt:lpstr>
      <vt:lpstr>Programma</vt:lpstr>
      <vt:lpstr>Opening</vt:lpstr>
      <vt:lpstr>Magister</vt:lpstr>
      <vt:lpstr>Magister </vt:lpstr>
      <vt:lpstr>Beschikbaarheid leerlingen</vt:lpstr>
      <vt:lpstr>Boni Big Five</vt:lpstr>
      <vt:lpstr>MaS op de Boni</vt:lpstr>
      <vt:lpstr>Voorbeelden</vt:lpstr>
      <vt:lpstr>Aanpak</vt:lpstr>
      <vt:lpstr>PowerPoint-presentatie</vt:lpstr>
      <vt:lpstr>PTA (programma toetsing en afsluiting)</vt:lpstr>
      <vt:lpstr>Decaan</vt:lpstr>
      <vt:lpstr>LOB (vervolg opleiding)</vt:lpstr>
      <vt:lpstr>De Boni leest!</vt:lpstr>
      <vt:lpstr>Informatie over het abonnement</vt:lpstr>
      <vt:lpstr>Kaarten</vt:lpstr>
      <vt:lpstr>Zorgcoördinator </vt:lpstr>
      <vt:lpstr>Vertrouwenspersoon</vt:lpstr>
      <vt:lpstr>Jongerenwerkers  - Carrefour </vt:lpstr>
      <vt:lpstr>Schoolterrein  - rookvrij </vt:lpstr>
      <vt:lpstr>Oranje en reparatiedagen</vt:lpstr>
      <vt:lpstr>Vrijwillige ouderbijdrage </vt:lpstr>
      <vt:lpstr>Kamp</vt:lpstr>
      <vt:lpstr>Vragen?</vt:lpstr>
      <vt:lpstr>Mentoren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Tensen</dc:creator>
  <cp:lastModifiedBy>Bionde de Ruiter</cp:lastModifiedBy>
  <cp:revision>78</cp:revision>
  <cp:lastPrinted>2022-08-31T12:22:17Z</cp:lastPrinted>
  <dcterms:created xsi:type="dcterms:W3CDTF">2018-01-12T09:06:08Z</dcterms:created>
  <dcterms:modified xsi:type="dcterms:W3CDTF">2024-09-17T08:14:21Z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0x0101009ED85A9DBFF04A459F64792D0F2DE3AF</vt:lpwstr>
  </property>
</Properties>
</file>