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72" r:id="rId3"/>
    <p:sldId id="265" r:id="rId4"/>
    <p:sldId id="288" r:id="rId5"/>
    <p:sldId id="270" r:id="rId6"/>
    <p:sldId id="291" r:id="rId7"/>
    <p:sldId id="264" r:id="rId8"/>
    <p:sldId id="295" r:id="rId9"/>
    <p:sldId id="294" r:id="rId10"/>
    <p:sldId id="280" r:id="rId11"/>
    <p:sldId id="292" r:id="rId12"/>
    <p:sldId id="29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8"/>
    <a:srgbClr val="F0800A"/>
    <a:srgbClr val="E69737"/>
    <a:srgbClr val="19395C"/>
    <a:srgbClr val="071E40"/>
    <a:srgbClr val="E79736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1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8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70C0"/>
                </a:solidFill>
              </a:rPr>
              <a:t>Via </a:t>
            </a:r>
            <a:r>
              <a:rPr lang="nl-NL" sz="1200" dirty="0" err="1">
                <a:solidFill>
                  <a:srgbClr val="0070C0"/>
                </a:solidFill>
              </a:rPr>
              <a:t>wiscollect</a:t>
            </a:r>
            <a:r>
              <a:rPr lang="nl-NL" sz="1200" dirty="0">
                <a:solidFill>
                  <a:srgbClr val="0070C0"/>
                </a:solidFill>
              </a:rPr>
              <a:t> tikkie… Voor Woudenberg…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80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artine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9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65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00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36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85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35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Martine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98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Martine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22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Martine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44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844-9BB2-2E4A-9B12-547C44229D90}" type="datetimeFigureOut">
              <a:rPr lang="nl-NL" smtClean="0"/>
              <a:t>16-06-23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.bernhard@bonifatius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.wildeboer@bonifatius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.bernhard@bonifatius.nl" TargetMode="External"/><Relationship Id="rId3" Type="http://schemas.openxmlformats.org/officeDocument/2006/relationships/hyperlink" Target="mailto:e.mulder@bonifatius.nl" TargetMode="External"/><Relationship Id="rId7" Type="http://schemas.openxmlformats.org/officeDocument/2006/relationships/hyperlink" Target="mailto:g.wildeboer@bonifatius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.loosman@bonifatius.nl" TargetMode="External"/><Relationship Id="rId5" Type="http://schemas.openxmlformats.org/officeDocument/2006/relationships/hyperlink" Target="mailto:l.synychka@bonifatius.nl" TargetMode="External"/><Relationship Id="rId4" Type="http://schemas.openxmlformats.org/officeDocument/2006/relationships/hyperlink" Target="mailto:e.debrouwer@bonifatius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bsent@bonifatius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ifatius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2311" y="711287"/>
            <a:ext cx="6352674" cy="546015"/>
          </a:xfrm>
        </p:spPr>
        <p:txBody>
          <a:bodyPr>
            <a:normAutofit/>
          </a:bodyPr>
          <a:lstStyle/>
          <a:p>
            <a:pPr algn="l"/>
            <a:r>
              <a:rPr lang="nl-NL" sz="2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 juni 2023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2311" y="1081217"/>
            <a:ext cx="8085221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Brugklasavond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BC1AE-E8FF-2F48-A5FB-B7AB0BD8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346"/>
          </a:xfrm>
        </p:spPr>
        <p:txBody>
          <a:bodyPr>
            <a:normAutofit fontScale="90000"/>
          </a:bodyPr>
          <a:lstStyle/>
          <a:p>
            <a:r>
              <a:rPr lang="nl-NL" sz="31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Oudercommissie + Medezeggenschapsraad</a:t>
            </a:r>
            <a:b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4D0F7-4FEB-9C41-B104-C30C6D98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r>
              <a:rPr lang="nl-NL" sz="2400" dirty="0">
                <a:solidFill>
                  <a:schemeClr val="accent1"/>
                </a:solidFill>
              </a:rPr>
              <a:t>Overleg (± 5x per jaar)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Ervaringen delen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Activiteiten en ouderavonden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Extra hulp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E018F0-0A19-474F-8569-8973A75440EA}"/>
              </a:ext>
            </a:extLst>
          </p:cNvPr>
          <p:cNvSpPr txBox="1"/>
          <p:nvPr/>
        </p:nvSpPr>
        <p:spPr>
          <a:xfrm>
            <a:off x="4922520" y="1825625"/>
            <a:ext cx="3446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Overleg (± 5x per jaar)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Instemming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Advies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Mening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4F8C0D-C7FA-BC4A-A5FC-D6E6C8549016}"/>
              </a:ext>
            </a:extLst>
          </p:cNvPr>
          <p:cNvSpPr txBox="1"/>
          <p:nvPr/>
        </p:nvSpPr>
        <p:spPr>
          <a:xfrm>
            <a:off x="3743051" y="1166471"/>
            <a:ext cx="24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Betrokkenheid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B28E50-1B62-7816-3A2F-6584EE17CA76}"/>
              </a:ext>
            </a:extLst>
          </p:cNvPr>
          <p:cNvSpPr txBox="1"/>
          <p:nvPr/>
        </p:nvSpPr>
        <p:spPr>
          <a:xfrm>
            <a:off x="3136900" y="6037122"/>
            <a:ext cx="433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err="1">
                <a:solidFill>
                  <a:schemeClr val="accent1"/>
                </a:solidFill>
              </a:rPr>
              <a:t>mrbonifatius@bonifatius.nl</a:t>
            </a:r>
            <a:endParaRPr lang="nl-NL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BC1AE-E8FF-2F48-A5FB-B7AB0BD8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cs typeface="Arial" charset="0"/>
              </a:rPr>
              <a:t>Ouderbijdrage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4D0F7-4FEB-9C41-B104-C30C6D98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Categorie 1 	€   40,00 algemene schoolkosten</a:t>
            </a:r>
          </a:p>
          <a:p>
            <a:r>
              <a:rPr lang="nl-NL" dirty="0">
                <a:solidFill>
                  <a:srgbClr val="0070C0"/>
                </a:solidFill>
              </a:rPr>
              <a:t>Categorie 2	€     5,00 verzekeringen</a:t>
            </a:r>
          </a:p>
          <a:p>
            <a:r>
              <a:rPr lang="nl-NL" dirty="0">
                <a:solidFill>
                  <a:srgbClr val="0070C0"/>
                </a:solidFill>
              </a:rPr>
              <a:t>Categorie 3	€     7,50 kluisje</a:t>
            </a:r>
          </a:p>
          <a:p>
            <a:r>
              <a:rPr lang="nl-NL" dirty="0">
                <a:solidFill>
                  <a:srgbClr val="0070C0"/>
                </a:solidFill>
              </a:rPr>
              <a:t>Categorie 4	€   13,95 schoolfoto’s</a:t>
            </a:r>
          </a:p>
          <a:p>
            <a:r>
              <a:rPr lang="nl-NL" dirty="0">
                <a:solidFill>
                  <a:srgbClr val="0070C0"/>
                </a:solidFill>
              </a:rPr>
              <a:t>Categorie 5	€ 100,00 projectweek/kamp</a:t>
            </a:r>
          </a:p>
          <a:p>
            <a:pPr marL="1828800" lvl="4" indent="0">
              <a:buNone/>
            </a:pPr>
            <a:r>
              <a:rPr lang="nl-NL" sz="2800" dirty="0">
                <a:solidFill>
                  <a:srgbClr val="0070C0"/>
                </a:solidFill>
              </a:rPr>
              <a:t>------------------</a:t>
            </a:r>
          </a:p>
          <a:p>
            <a:r>
              <a:rPr lang="nl-NL" dirty="0">
                <a:solidFill>
                  <a:srgbClr val="0070C0"/>
                </a:solidFill>
              </a:rPr>
              <a:t>Totaal	€  166,45</a:t>
            </a:r>
          </a:p>
          <a:p>
            <a:endParaRPr lang="nl-N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B5E2C9-1B68-A444-A815-1496232D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567" y="1326091"/>
            <a:ext cx="2048933" cy="26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4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BC1AE-E8FF-2F48-A5FB-B7AB0BD8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Vragen?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4D0F7-4FEB-9C41-B104-C30C6D98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9AAB238-1A67-CE49-A262-CF33B0A40525}"/>
              </a:ext>
            </a:extLst>
          </p:cNvPr>
          <p:cNvSpPr txBox="1"/>
          <p:nvPr/>
        </p:nvSpPr>
        <p:spPr>
          <a:xfrm>
            <a:off x="4436534" y="1189822"/>
            <a:ext cx="7017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E79736"/>
                </a:solidFill>
                <a:cs typeface="Arial" charset="0"/>
              </a:rPr>
              <a:t>Coördinator Onderbouw</a:t>
            </a:r>
            <a:endParaRPr lang="nl-NL" sz="2800" dirty="0">
              <a:solidFill>
                <a:srgbClr val="0070C0"/>
              </a:solidFill>
            </a:endParaRPr>
          </a:p>
          <a:p>
            <a:endParaRPr lang="nl-NL" sz="2800" dirty="0">
              <a:solidFill>
                <a:srgbClr val="0070C0"/>
              </a:solidFill>
            </a:endParaRPr>
          </a:p>
          <a:p>
            <a:r>
              <a:rPr lang="nl-NL" sz="2800" dirty="0">
                <a:solidFill>
                  <a:srgbClr val="0070C0"/>
                </a:solidFill>
              </a:rPr>
              <a:t>Martine Bernhard		t/m 1 augustus</a:t>
            </a:r>
          </a:p>
          <a:p>
            <a:r>
              <a:rPr lang="nl-NL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m.bernhard@bonifatius.nl</a:t>
            </a:r>
            <a:endParaRPr lang="nl-NL" sz="2800" dirty="0">
              <a:solidFill>
                <a:srgbClr val="0070C0"/>
              </a:solidFill>
            </a:endParaRPr>
          </a:p>
          <a:p>
            <a:endParaRPr lang="nl-NL" sz="2800" dirty="0">
              <a:solidFill>
                <a:srgbClr val="0070C0"/>
              </a:solidFill>
            </a:endParaRPr>
          </a:p>
          <a:p>
            <a:r>
              <a:rPr lang="nl-NL" sz="2800" dirty="0">
                <a:solidFill>
                  <a:srgbClr val="0070C0"/>
                </a:solidFill>
              </a:rPr>
              <a:t>Gijs Wildeboer		vanaf 1 augustus</a:t>
            </a:r>
          </a:p>
          <a:p>
            <a:r>
              <a:rPr lang="nl-NL" sz="2800" dirty="0">
                <a:solidFill>
                  <a:srgbClr val="0070C0"/>
                </a:solidFill>
                <a:hlinkClick r:id="rId4"/>
              </a:rPr>
              <a:t>g.wildeboer@bonifatius.nl</a:t>
            </a:r>
            <a:endParaRPr lang="nl-NL" sz="2800" dirty="0">
              <a:solidFill>
                <a:srgbClr val="0070C0"/>
              </a:solidFill>
            </a:endParaRPr>
          </a:p>
          <a:p>
            <a:endParaRPr lang="nl-NL" sz="2800" dirty="0">
              <a:solidFill>
                <a:srgbClr val="0070C0"/>
              </a:solidFill>
            </a:endParaRPr>
          </a:p>
          <a:p>
            <a:endParaRPr lang="nl-NL" sz="2800" dirty="0">
              <a:solidFill>
                <a:srgbClr val="0070C0"/>
              </a:solidFill>
            </a:endParaRPr>
          </a:p>
          <a:p>
            <a:r>
              <a:rPr lang="nl-NL" sz="2800" dirty="0">
                <a:solidFill>
                  <a:srgbClr val="E79736"/>
                </a:solidFill>
                <a:ea typeface="Arial" charset="0"/>
                <a:cs typeface="Arial" charset="0"/>
              </a:rPr>
              <a:t>Vragen over zorg?</a:t>
            </a:r>
            <a:endParaRPr lang="nl-NL" sz="2800" dirty="0">
              <a:solidFill>
                <a:srgbClr val="0070C0"/>
              </a:solidFill>
            </a:endParaRPr>
          </a:p>
          <a:p>
            <a:r>
              <a:rPr lang="nl-NL" sz="2800" dirty="0">
                <a:solidFill>
                  <a:srgbClr val="0070C0"/>
                </a:solidFill>
              </a:rPr>
              <a:t>Sanne </a:t>
            </a:r>
            <a:r>
              <a:rPr lang="nl-NL" sz="2800" dirty="0" err="1">
                <a:solidFill>
                  <a:srgbClr val="0070C0"/>
                </a:solidFill>
              </a:rPr>
              <a:t>Schrijer</a:t>
            </a:r>
            <a:endParaRPr lang="nl-NL" sz="2800" dirty="0">
              <a:solidFill>
                <a:srgbClr val="0070C0"/>
              </a:solidFill>
            </a:endParaRPr>
          </a:p>
          <a:p>
            <a:r>
              <a:rPr lang="nl-NL" sz="2800" dirty="0" err="1">
                <a:solidFill>
                  <a:srgbClr val="0070C0"/>
                </a:solidFill>
              </a:rPr>
              <a:t>s.schrijer@bonifatius.nl</a:t>
            </a:r>
            <a:endParaRPr lang="nl-NL" sz="2800" dirty="0">
              <a:solidFill>
                <a:srgbClr val="0070C0"/>
              </a:solidFill>
            </a:endParaRPr>
          </a:p>
          <a:p>
            <a:endParaRPr lang="nl-NL" sz="2400" dirty="0">
              <a:solidFill>
                <a:srgbClr val="0070C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24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Voorstellen</a:t>
            </a:r>
            <a:b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42938" y="1496291"/>
            <a:ext cx="9969644" cy="50114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Klas 1A 	</a:t>
            </a:r>
            <a:r>
              <a:rPr lang="nl-NL" sz="2400" dirty="0" err="1">
                <a:solidFill>
                  <a:schemeClr val="accent1"/>
                </a:solidFill>
              </a:rPr>
              <a:t>Etje</a:t>
            </a:r>
            <a:r>
              <a:rPr lang="nl-NL" sz="2400" dirty="0">
                <a:solidFill>
                  <a:schemeClr val="accent1"/>
                </a:solidFill>
              </a:rPr>
              <a:t> Mulder			</a:t>
            </a:r>
            <a:r>
              <a:rPr lang="nl-NL" sz="2400" dirty="0">
                <a:solidFill>
                  <a:schemeClr val="accent1"/>
                </a:solidFill>
                <a:hlinkClick r:id="rId3"/>
              </a:rPr>
              <a:t>e.mulder@bonifatius.nl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Klas 1B		Emma de Brouwer		</a:t>
            </a:r>
            <a:r>
              <a:rPr lang="nl-NL" sz="2400" dirty="0">
                <a:solidFill>
                  <a:schemeClr val="accent1"/>
                </a:solidFill>
                <a:hlinkClick r:id="rId4"/>
              </a:rPr>
              <a:t>e.debrouwer@bonifatius.nl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Klas 1C		</a:t>
            </a:r>
            <a:r>
              <a:rPr lang="nl-NL" sz="2400" dirty="0" err="1">
                <a:solidFill>
                  <a:schemeClr val="accent1"/>
                </a:solidFill>
              </a:rPr>
              <a:t>Liudmyla</a:t>
            </a:r>
            <a:r>
              <a:rPr lang="nl-NL" sz="2400" dirty="0">
                <a:solidFill>
                  <a:schemeClr val="accent1"/>
                </a:solidFill>
              </a:rPr>
              <a:t> </a:t>
            </a:r>
            <a:r>
              <a:rPr lang="nl-NL" sz="2400" dirty="0" err="1">
                <a:solidFill>
                  <a:schemeClr val="accent1"/>
                </a:solidFill>
              </a:rPr>
              <a:t>Synychka</a:t>
            </a:r>
            <a:r>
              <a:rPr lang="nl-NL" sz="2400" dirty="0">
                <a:solidFill>
                  <a:schemeClr val="accent1"/>
                </a:solidFill>
              </a:rPr>
              <a:t>		</a:t>
            </a:r>
            <a:r>
              <a:rPr lang="nl-NL" sz="2400" dirty="0">
                <a:solidFill>
                  <a:schemeClr val="accent1"/>
                </a:solidFill>
                <a:hlinkClick r:id="rId5"/>
              </a:rPr>
              <a:t>l.synychka@bonifatius.nl</a:t>
            </a:r>
            <a:endParaRPr lang="nl-NL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Klas 1D		</a:t>
            </a:r>
            <a:r>
              <a:rPr lang="nl-NL" sz="2400" dirty="0" err="1">
                <a:solidFill>
                  <a:schemeClr val="accent1"/>
                </a:solidFill>
              </a:rPr>
              <a:t>Renee</a:t>
            </a:r>
            <a:r>
              <a:rPr lang="nl-NL" sz="2400" dirty="0">
                <a:solidFill>
                  <a:schemeClr val="accent1"/>
                </a:solidFill>
              </a:rPr>
              <a:t> </a:t>
            </a:r>
            <a:r>
              <a:rPr lang="nl-NL" sz="2400" dirty="0" err="1">
                <a:solidFill>
                  <a:schemeClr val="accent1"/>
                </a:solidFill>
              </a:rPr>
              <a:t>Loosman</a:t>
            </a:r>
            <a:r>
              <a:rPr lang="nl-NL" sz="2400" dirty="0">
                <a:solidFill>
                  <a:schemeClr val="accent1"/>
                </a:solidFill>
              </a:rPr>
              <a:t>		</a:t>
            </a:r>
            <a:r>
              <a:rPr lang="nl-NL" sz="2400" dirty="0">
                <a:solidFill>
                  <a:schemeClr val="accent1"/>
                </a:solidFill>
                <a:hlinkClick r:id="rId6"/>
              </a:rPr>
              <a:t>r.loosman@bonifatius.nl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Coördinator Onderbouw	Gijs Wildeboer		</a:t>
            </a:r>
            <a:r>
              <a:rPr lang="nl-NL" sz="2400" dirty="0">
                <a:solidFill>
                  <a:schemeClr val="accent1"/>
                </a:solidFill>
                <a:hlinkClick r:id="rId7"/>
              </a:rPr>
              <a:t>g.wildeboer@bonifatius.nl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				Martine Bernhard	</a:t>
            </a:r>
            <a:r>
              <a:rPr lang="nl-NL" sz="2400" dirty="0">
                <a:solidFill>
                  <a:schemeClr val="accent1"/>
                </a:solidFill>
                <a:hlinkClick r:id="rId8"/>
              </a:rPr>
              <a:t>m.bernhard@bonifatius.nl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A6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Begin van een nieuw schooljaar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498600"/>
            <a:ext cx="7725833" cy="2129520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Maandag 4 september - start 13.00 uur</a:t>
            </a:r>
          </a:p>
          <a:p>
            <a:r>
              <a:rPr lang="nl-NL" dirty="0">
                <a:solidFill>
                  <a:schemeClr val="accent1"/>
                </a:solidFill>
              </a:rPr>
              <a:t>Dinsdag 5 september - jaaropening kerk 8.30 uur</a:t>
            </a:r>
          </a:p>
          <a:p>
            <a:r>
              <a:rPr lang="nl-NL" dirty="0">
                <a:solidFill>
                  <a:schemeClr val="accent1"/>
                </a:solidFill>
              </a:rPr>
              <a:t>Lesrooster </a:t>
            </a:r>
          </a:p>
          <a:p>
            <a:r>
              <a:rPr lang="nl-NL" dirty="0">
                <a:solidFill>
                  <a:schemeClr val="accent1"/>
                </a:solidFill>
              </a:rPr>
              <a:t>Mentortijd </a:t>
            </a:r>
            <a:endParaRPr lang="nl-NL" sz="2400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Kennismakingskamp Woudenberg</a:t>
            </a:r>
          </a:p>
          <a:p>
            <a:pPr lvl="1"/>
            <a:r>
              <a:rPr lang="nl-NL" sz="2800" dirty="0">
                <a:solidFill>
                  <a:schemeClr val="accent1"/>
                </a:solidFill>
              </a:rPr>
              <a:t>maandag 11 september t/m woensdag 13 september</a:t>
            </a:r>
          </a:p>
          <a:p>
            <a:pPr lvl="1"/>
            <a:r>
              <a:rPr lang="nl-NL" sz="2800" dirty="0">
                <a:solidFill>
                  <a:schemeClr val="accent1"/>
                </a:solidFill>
              </a:rPr>
              <a:t>14 en 15 september - activiteiten op school</a:t>
            </a:r>
          </a:p>
          <a:p>
            <a:pPr lvl="7"/>
            <a:r>
              <a:rPr lang="nl-NL" sz="2800" dirty="0">
                <a:solidFill>
                  <a:schemeClr val="accent1"/>
                </a:solidFill>
              </a:rPr>
              <a:t>Voorstelling ‘Brugklas Survival’</a:t>
            </a:r>
          </a:p>
          <a:p>
            <a:pPr lvl="7"/>
            <a:endParaRPr lang="nl-NL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i="1" dirty="0">
                <a:solidFill>
                  <a:schemeClr val="accent1"/>
                </a:solidFill>
              </a:rPr>
              <a:t>	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Onderwijstijd en leerplicht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8818"/>
            <a:ext cx="10515600" cy="4768145"/>
          </a:xfrm>
        </p:spPr>
        <p:txBody>
          <a:bodyPr>
            <a:normAutofit fontScale="55000" lnSpcReduction="20000"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Lessen </a:t>
            </a:r>
          </a:p>
          <a:p>
            <a:r>
              <a:rPr lang="nl-NL" sz="3600" dirty="0">
                <a:solidFill>
                  <a:schemeClr val="accent1"/>
                </a:solidFill>
              </a:rPr>
              <a:t>Begeleidingsuren (</a:t>
            </a:r>
            <a:r>
              <a:rPr lang="nl-NL" sz="3600" dirty="0" err="1">
                <a:solidFill>
                  <a:schemeClr val="accent1"/>
                </a:solidFill>
              </a:rPr>
              <a:t>b-uren</a:t>
            </a:r>
            <a:r>
              <a:rPr lang="nl-NL" sz="3600" dirty="0">
                <a:solidFill>
                  <a:schemeClr val="accent1"/>
                </a:solidFill>
              </a:rPr>
              <a:t>) </a:t>
            </a:r>
          </a:p>
          <a:p>
            <a:r>
              <a:rPr lang="nl-NL" sz="3600" dirty="0">
                <a:solidFill>
                  <a:schemeClr val="accent1"/>
                </a:solidFill>
              </a:rPr>
              <a:t>Huiswerkbegeleiding/Begeleiding leren-leren</a:t>
            </a:r>
          </a:p>
          <a:p>
            <a:r>
              <a:rPr lang="nl-NL" sz="3600" dirty="0">
                <a:solidFill>
                  <a:schemeClr val="accent1"/>
                </a:solidFill>
              </a:rPr>
              <a:t>Projectweken</a:t>
            </a:r>
          </a:p>
          <a:p>
            <a:r>
              <a:rPr lang="nl-NL" sz="3600" dirty="0">
                <a:solidFill>
                  <a:schemeClr val="accent1"/>
                </a:solidFill>
              </a:rPr>
              <a:t>Opvang bij afwezigheid</a:t>
            </a:r>
          </a:p>
          <a:p>
            <a:r>
              <a:rPr lang="nl-NL" sz="3600" dirty="0">
                <a:solidFill>
                  <a:schemeClr val="accent1"/>
                </a:solidFill>
              </a:rPr>
              <a:t>OLC</a:t>
            </a:r>
          </a:p>
          <a:p>
            <a:pPr marL="0" indent="0">
              <a:buNone/>
            </a:pPr>
            <a:r>
              <a:rPr lang="nl-NL" sz="3600" i="1" dirty="0">
                <a:solidFill>
                  <a:schemeClr val="accent1"/>
                </a:solidFill>
              </a:rPr>
              <a:t>Beschikbaarheid 8.00 uur tot 17.00 uur</a:t>
            </a:r>
          </a:p>
          <a:p>
            <a:pPr marL="0" indent="0">
              <a:buNone/>
            </a:pPr>
            <a:endParaRPr lang="nl-NL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Ziek melden -&gt; Magister of 0527-­613469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Te laat -&gt; Conciërge 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Verlofaanvragen -&gt; Verlofbrief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  <a:hlinkClick r:id="rId3"/>
              </a:rPr>
              <a:t>absent@bonifatius.nl</a:t>
            </a:r>
            <a:endParaRPr lang="nl-NL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Buitengewoon verlof -&gt; website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02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Een schooldag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3E61931-7FA3-5341-B0C4-8E4D78AD1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20743"/>
              </p:ext>
            </p:extLst>
          </p:nvPr>
        </p:nvGraphicFramePr>
        <p:xfrm>
          <a:off x="836612" y="1189360"/>
          <a:ext cx="3570289" cy="538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tijden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08.30 – 09.00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09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09.00 – 09.45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09.45 – 10.30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10.50 – 11.35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11.35 – 12.20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12.50 – 13.35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13.35 – 14.20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14.20 – 15.05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15.05 – 15.50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7870D255-7142-7B27-31BC-406093626271}"/>
              </a:ext>
            </a:extLst>
          </p:cNvPr>
          <p:cNvSpPr txBox="1"/>
          <p:nvPr/>
        </p:nvSpPr>
        <p:spPr>
          <a:xfrm>
            <a:off x="4604327" y="1989666"/>
            <a:ext cx="7316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Lessen-</a:t>
            </a:r>
            <a:r>
              <a:rPr lang="nl-NL" sz="2800" dirty="0">
                <a:solidFill>
                  <a:schemeClr val="accent1"/>
                </a:solidFill>
              </a:rPr>
              <a:t> 	Afwisseling praktijkvakken en 			theorievakken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		Blokuren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b="1" dirty="0">
                <a:solidFill>
                  <a:schemeClr val="accent1"/>
                </a:solidFill>
              </a:rPr>
              <a:t>1</a:t>
            </a:r>
            <a:r>
              <a:rPr lang="nl-NL" sz="2800" b="1" baseline="30000" dirty="0">
                <a:solidFill>
                  <a:schemeClr val="accent1"/>
                </a:solidFill>
              </a:rPr>
              <a:t>e</a:t>
            </a:r>
            <a:r>
              <a:rPr lang="nl-NL" sz="2800" b="1" dirty="0">
                <a:solidFill>
                  <a:schemeClr val="accent1"/>
                </a:solidFill>
              </a:rPr>
              <a:t> uur- </a:t>
            </a:r>
            <a:r>
              <a:rPr lang="nl-NL" sz="2800" dirty="0">
                <a:solidFill>
                  <a:schemeClr val="accent1"/>
                </a:solidFill>
              </a:rPr>
              <a:t>	Mentortijd		di.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8.30 – 9.00 	</a:t>
            </a:r>
            <a:r>
              <a:rPr lang="nl-NL" sz="2800" dirty="0" err="1">
                <a:solidFill>
                  <a:schemeClr val="accent1"/>
                </a:solidFill>
              </a:rPr>
              <a:t>B-uren</a:t>
            </a:r>
            <a:r>
              <a:rPr lang="nl-NL" sz="2800" dirty="0">
                <a:solidFill>
                  <a:schemeClr val="accent1"/>
                </a:solidFill>
              </a:rPr>
              <a:t>		ma., wo., do., vr.</a:t>
            </a:r>
          </a:p>
          <a:p>
            <a:r>
              <a:rPr lang="nl-NL" sz="2400" dirty="0">
                <a:solidFill>
                  <a:schemeClr val="accent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6480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De lessentabel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CFC98DB7-BEA8-E148-9FEA-72F6B9182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19858"/>
              </p:ext>
            </p:extLst>
          </p:nvPr>
        </p:nvGraphicFramePr>
        <p:xfrm>
          <a:off x="4540440" y="228313"/>
          <a:ext cx="5594159" cy="627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751">
                  <a:extLst>
                    <a:ext uri="{9D8B030D-6E8A-4147-A177-3AD203B41FA5}">
                      <a16:colId xmlns:a16="http://schemas.microsoft.com/office/drawing/2014/main" val="806206650"/>
                    </a:ext>
                  </a:extLst>
                </a:gridCol>
                <a:gridCol w="1940408">
                  <a:extLst>
                    <a:ext uri="{9D8B030D-6E8A-4147-A177-3AD203B41FA5}">
                      <a16:colId xmlns:a16="http://schemas.microsoft.com/office/drawing/2014/main" val="1354824208"/>
                    </a:ext>
                  </a:extLst>
                </a:gridCol>
              </a:tblGrid>
              <a:tr h="335795">
                <a:tc>
                  <a:txBody>
                    <a:bodyPr/>
                    <a:lstStyle/>
                    <a:p>
                      <a:r>
                        <a:rPr lang="nl-NL" sz="1600" dirty="0"/>
                        <a:t>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Aantal lesuren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09111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Nederlands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34013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88977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792943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Geschiedenis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25032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94876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Wiskunde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44767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21819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Techniek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54878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Digitale geletterdheid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298313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Beeldende vorming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28162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Bewegingsonderwijs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69200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Muziek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42268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Levensbeschouwelijke vorming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00197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Studieles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81928"/>
                  </a:ext>
                </a:extLst>
              </a:tr>
              <a:tr h="335795">
                <a:tc>
                  <a:txBody>
                    <a:bodyPr/>
                    <a:lstStyle/>
                    <a:p>
                      <a:r>
                        <a:rPr lang="nl-NL" sz="2000" dirty="0"/>
                        <a:t>Mentoruur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+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449246"/>
                  </a:ext>
                </a:extLst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Een dag op de Bonifatius mavo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000" dirty="0">
                <a:solidFill>
                  <a:schemeClr val="accent1"/>
                </a:solidFill>
              </a:rPr>
              <a:t>Elke dag goed voorbereid</a:t>
            </a:r>
          </a:p>
          <a:p>
            <a:pPr marL="0" indent="0">
              <a:buNone/>
            </a:pPr>
            <a:endParaRPr lang="nl-NL" sz="3000" dirty="0">
              <a:solidFill>
                <a:schemeClr val="accent1"/>
              </a:solidFill>
            </a:endParaRPr>
          </a:p>
          <a:p>
            <a:r>
              <a:rPr lang="nl-NL" sz="3000" dirty="0">
                <a:solidFill>
                  <a:schemeClr val="accent1"/>
                </a:solidFill>
              </a:rPr>
              <a:t>Boeken</a:t>
            </a:r>
          </a:p>
          <a:p>
            <a:r>
              <a:rPr lang="nl-NL" sz="3000" dirty="0">
                <a:solidFill>
                  <a:schemeClr val="accent1"/>
                </a:solidFill>
              </a:rPr>
              <a:t>Agenda</a:t>
            </a:r>
          </a:p>
          <a:p>
            <a:r>
              <a:rPr lang="nl-NL" sz="3000" dirty="0">
                <a:solidFill>
                  <a:schemeClr val="accent1"/>
                </a:solidFill>
              </a:rPr>
              <a:t>Gevulde etui</a:t>
            </a:r>
          </a:p>
          <a:p>
            <a:r>
              <a:rPr lang="nl-NL" sz="3000" dirty="0">
                <a:solidFill>
                  <a:schemeClr val="accent1"/>
                </a:solidFill>
              </a:rPr>
              <a:t>(Werk)boeken en schriften</a:t>
            </a:r>
          </a:p>
          <a:p>
            <a:r>
              <a:rPr lang="nl-NL" sz="3000" dirty="0">
                <a:solidFill>
                  <a:schemeClr val="accent1"/>
                </a:solidFill>
              </a:rPr>
              <a:t>Sportkleding 	Zie </a:t>
            </a:r>
            <a:r>
              <a:rPr lang="nl-NL" sz="3000" dirty="0">
                <a:solidFill>
                  <a:schemeClr val="accent1"/>
                </a:solidFill>
                <a:hlinkClick r:id="rId3"/>
              </a:rPr>
              <a:t>www.bonifatius.nl</a:t>
            </a:r>
            <a:r>
              <a:rPr lang="nl-NL" sz="3000" dirty="0">
                <a:solidFill>
                  <a:schemeClr val="accent1"/>
                </a:solidFill>
              </a:rPr>
              <a:t>   </a:t>
            </a:r>
          </a:p>
          <a:p>
            <a:pPr marL="457200" lvl="1" indent="0">
              <a:buNone/>
            </a:pPr>
            <a:r>
              <a:rPr lang="nl-NL" sz="3000" dirty="0">
                <a:solidFill>
                  <a:schemeClr val="accent1"/>
                </a:solidFill>
              </a:rPr>
              <a:t>			</a:t>
            </a:r>
          </a:p>
          <a:p>
            <a:pPr lvl="1"/>
            <a:endParaRPr lang="nl-NL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3000" dirty="0">
              <a:solidFill>
                <a:schemeClr val="accent1"/>
              </a:solidFill>
            </a:endParaRPr>
          </a:p>
          <a:p>
            <a:r>
              <a:rPr lang="nl-NL" sz="3000" i="1" dirty="0">
                <a:solidFill>
                  <a:schemeClr val="accent1"/>
                </a:solidFill>
              </a:rPr>
              <a:t>Zie brugklasboekje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C2FE6574-48E2-D844-978B-6F346987E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484" y="2341252"/>
            <a:ext cx="1846839" cy="24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9BA56-1DAE-F3EB-3E75-B93DE9E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E79736"/>
                </a:solidFill>
                <a:latin typeface="Arial" charset="0"/>
                <a:cs typeface="Arial" charset="0"/>
              </a:rPr>
              <a:t>Elektronische leeromgeving en boeken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1466B-2F6E-7B1B-63CD-1CCB17FE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Magister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	-Account voor de leerling en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	  ouder(s)</a:t>
            </a: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Boeken bestellen </a:t>
            </a:r>
            <a:r>
              <a:rPr lang="nl-NL" dirty="0" err="1">
                <a:solidFill>
                  <a:schemeClr val="accent1"/>
                </a:solidFill>
              </a:rPr>
              <a:t>Iddink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28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5ACB2-62C4-D04B-88F5-CC575126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F08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2836A6-09FB-0245-90AF-8792E50D3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6185" y="2410482"/>
            <a:ext cx="5179215" cy="2274492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5BEAF02-922D-C146-B54C-FD6A8D1A0A02}"/>
              </a:ext>
            </a:extLst>
          </p:cNvPr>
          <p:cNvSpPr txBox="1"/>
          <p:nvPr/>
        </p:nvSpPr>
        <p:spPr>
          <a:xfrm>
            <a:off x="838200" y="2781300"/>
            <a:ext cx="340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Ouderavonden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 err="1">
                <a:solidFill>
                  <a:schemeClr val="accent1"/>
                </a:solidFill>
              </a:rPr>
              <a:t>Driehoeksgesprekken</a:t>
            </a:r>
            <a:endParaRPr lang="nl-NL" sz="2800" dirty="0">
              <a:solidFill>
                <a:schemeClr val="accent1"/>
              </a:solidFill>
            </a:endParaRP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Contact mentor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Mail via Magister</a:t>
            </a:r>
          </a:p>
        </p:txBody>
      </p:sp>
    </p:spTree>
    <p:extLst>
      <p:ext uri="{BB962C8B-B14F-4D97-AF65-F5344CB8AC3E}">
        <p14:creationId xmlns:p14="http://schemas.microsoft.com/office/powerpoint/2010/main" val="20772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13643</TotalTime>
  <Words>303</Words>
  <Application>Microsoft Macintosh PowerPoint</Application>
  <PresentationFormat>Breedbeeld</PresentationFormat>
  <Paragraphs>200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Office-thema</vt:lpstr>
      <vt:lpstr>12 juni 2023</vt:lpstr>
      <vt:lpstr>Voorstellen  </vt:lpstr>
      <vt:lpstr>Begin van een nieuw schooljaar</vt:lpstr>
      <vt:lpstr>Onderwijstijd en leerplicht</vt:lpstr>
      <vt:lpstr>Een schooldag</vt:lpstr>
      <vt:lpstr>De lessentabel</vt:lpstr>
      <vt:lpstr>Een dag op de Bonifatius mavo</vt:lpstr>
      <vt:lpstr>Elektronische leeromgeving en boeken</vt:lpstr>
      <vt:lpstr>Communicatie</vt:lpstr>
      <vt:lpstr>Oudercommissie + Medezeggenschapsraad </vt:lpstr>
      <vt:lpstr>Ouderbijdrage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</dc:title>
  <dc:creator>Martine Bernhard</dc:creator>
  <cp:lastModifiedBy>Boy Vledder</cp:lastModifiedBy>
  <cp:revision>26</cp:revision>
  <dcterms:created xsi:type="dcterms:W3CDTF">2020-06-05T10:34:17Z</dcterms:created>
  <dcterms:modified xsi:type="dcterms:W3CDTF">2023-06-16T11:17:41Z</dcterms:modified>
</cp:coreProperties>
</file>